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317" r:id="rId13"/>
    <p:sldId id="269" r:id="rId14"/>
    <p:sldId id="318" r:id="rId15"/>
    <p:sldId id="319" r:id="rId16"/>
    <p:sldId id="301" r:id="rId17"/>
    <p:sldId id="314" r:id="rId18"/>
    <p:sldId id="297" r:id="rId19"/>
    <p:sldId id="276" r:id="rId20"/>
    <p:sldId id="277" r:id="rId21"/>
    <p:sldId id="278" r:id="rId22"/>
    <p:sldId id="284" r:id="rId23"/>
    <p:sldId id="279" r:id="rId24"/>
    <p:sldId id="299" r:id="rId25"/>
    <p:sldId id="256" r:id="rId26"/>
    <p:sldId id="258" r:id="rId27"/>
    <p:sldId id="273" r:id="rId28"/>
    <p:sldId id="302" r:id="rId29"/>
    <p:sldId id="303" r:id="rId30"/>
    <p:sldId id="304" r:id="rId31"/>
    <p:sldId id="305" r:id="rId32"/>
    <p:sldId id="300" r:id="rId33"/>
    <p:sldId id="320" r:id="rId34"/>
    <p:sldId id="310" r:id="rId35"/>
    <p:sldId id="311" r:id="rId36"/>
    <p:sldId id="312" r:id="rId37"/>
    <p:sldId id="313" r:id="rId38"/>
    <p:sldId id="315" r:id="rId39"/>
    <p:sldId id="306" r:id="rId40"/>
    <p:sldId id="307" r:id="rId41"/>
    <p:sldId id="308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 autoAdjust="0"/>
    <p:restoredTop sz="83333" autoAdjust="0"/>
  </p:normalViewPr>
  <p:slideViewPr>
    <p:cSldViewPr snapToGrid="0">
      <p:cViewPr>
        <p:scale>
          <a:sx n="50" d="100"/>
          <a:sy n="50" d="100"/>
        </p:scale>
        <p:origin x="3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L:\Immgen%20ATAC\final%20result\all.pooled\until_1025\mapping%20sta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>
                <a:solidFill>
                  <a:schemeClr val="tx1"/>
                </a:solidFill>
              </a:rPr>
              <a:t># clean mapped read for each</a:t>
            </a:r>
            <a:endParaRPr lang="en-US" sz="24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8554130621002299"/>
          <c:y val="9.588384977733810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'general stat'!$G$1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'general stat'!$F$3:$F$226</c:f>
              <c:strCache>
                <c:ptCount val="224"/>
                <c:pt idx="0">
                  <c:v>B.Fem.Sp#1</c:v>
                </c:pt>
                <c:pt idx="1">
                  <c:v>B.Fem.Sp#2</c:v>
                </c:pt>
                <c:pt idx="2">
                  <c:v>B.Fem.Sp#3</c:v>
                </c:pt>
                <c:pt idx="3">
                  <c:v>B.Fem.Sp#4</c:v>
                </c:pt>
                <c:pt idx="4">
                  <c:v>B.Fo.Sp#1</c:v>
                </c:pt>
                <c:pt idx="5">
                  <c:v>B.Fo.Sp#2</c:v>
                </c:pt>
                <c:pt idx="6">
                  <c:v>B.Fo.Sp#3</c:v>
                </c:pt>
                <c:pt idx="7">
                  <c:v>B.Fo.Sp#4</c:v>
                </c:pt>
                <c:pt idx="8">
                  <c:v>B.FrE.BM#1</c:v>
                </c:pt>
                <c:pt idx="9">
                  <c:v>B.FrE.BM#2</c:v>
                </c:pt>
                <c:pt idx="10">
                  <c:v>B.GC.CB.Sp#1</c:v>
                </c:pt>
                <c:pt idx="11">
                  <c:v>B.GC.CB.Sp#2</c:v>
                </c:pt>
                <c:pt idx="12">
                  <c:v>B.GC.CC.Sp#1</c:v>
                </c:pt>
                <c:pt idx="13">
                  <c:v>B.GC.CC.Sp#2</c:v>
                </c:pt>
                <c:pt idx="14">
                  <c:v>B.mem.Sp#1</c:v>
                </c:pt>
                <c:pt idx="15">
                  <c:v>B.mem.Sp#2</c:v>
                </c:pt>
                <c:pt idx="16">
                  <c:v>B.MZ.Sp#1</c:v>
                </c:pt>
                <c:pt idx="17">
                  <c:v>B.MZ.Sp#2</c:v>
                </c:pt>
                <c:pt idx="18">
                  <c:v>B.PB.Sp#1</c:v>
                </c:pt>
                <c:pt idx="19">
                  <c:v>B.PB.Sp#3</c:v>
                </c:pt>
                <c:pt idx="20">
                  <c:v>B.PC.BM#1</c:v>
                </c:pt>
                <c:pt idx="21">
                  <c:v>B.PC.BM#2</c:v>
                </c:pt>
                <c:pt idx="22">
                  <c:v>B.PC.Sp#1</c:v>
                </c:pt>
                <c:pt idx="23">
                  <c:v>B.PC.Sp#3</c:v>
                </c:pt>
                <c:pt idx="24">
                  <c:v>B.Sp#3</c:v>
                </c:pt>
                <c:pt idx="25">
                  <c:v>B.Sp#4</c:v>
                </c:pt>
                <c:pt idx="26">
                  <c:v>B.T1.Sp#1</c:v>
                </c:pt>
                <c:pt idx="27">
                  <c:v>B.T1.Sp#2</c:v>
                </c:pt>
                <c:pt idx="28">
                  <c:v>B.T2.Sp#1</c:v>
                </c:pt>
                <c:pt idx="29">
                  <c:v>B.T2.Sp#2</c:v>
                </c:pt>
                <c:pt idx="30">
                  <c:v>B.T3.Sp#1</c:v>
                </c:pt>
                <c:pt idx="31">
                  <c:v>B.T3.Sp#2</c:v>
                </c:pt>
                <c:pt idx="32">
                  <c:v>B1b.PC#1</c:v>
                </c:pt>
                <c:pt idx="33">
                  <c:v>B1b.PC#2</c:v>
                </c:pt>
                <c:pt idx="34">
                  <c:v>BEC.SLN#1</c:v>
                </c:pt>
                <c:pt idx="35">
                  <c:v>BEC.SLN#2</c:v>
                </c:pt>
                <c:pt idx="36">
                  <c:v>BEC.SLN#3</c:v>
                </c:pt>
                <c:pt idx="37">
                  <c:v>DC.103+11b-.SI#1</c:v>
                </c:pt>
                <c:pt idx="38">
                  <c:v>DC.103+11b-.SI#2</c:v>
                </c:pt>
                <c:pt idx="39">
                  <c:v>DC.103+11b+.SI#1</c:v>
                </c:pt>
                <c:pt idx="40">
                  <c:v>DC.103+11b+.SI#2</c:v>
                </c:pt>
                <c:pt idx="41">
                  <c:v>DC.4+.Sp#1</c:v>
                </c:pt>
                <c:pt idx="42">
                  <c:v>DC.4+.Sp#2</c:v>
                </c:pt>
                <c:pt idx="43">
                  <c:v>DC.8+.Sp#1</c:v>
                </c:pt>
                <c:pt idx="44">
                  <c:v>DC.8+.Sp#2</c:v>
                </c:pt>
                <c:pt idx="45">
                  <c:v>DC.8+.Sp#3</c:v>
                </c:pt>
                <c:pt idx="46">
                  <c:v>DC.pDC.Sp#1</c:v>
                </c:pt>
                <c:pt idx="47">
                  <c:v>DC.pDC.Sp#2</c:v>
                </c:pt>
                <c:pt idx="48">
                  <c:v>DC.pDC.Sp#3</c:v>
                </c:pt>
                <c:pt idx="49">
                  <c:v>Ep.MEChi.Th#1</c:v>
                </c:pt>
                <c:pt idx="50">
                  <c:v>Ep.MEChi.Th#2</c:v>
                </c:pt>
                <c:pt idx="51">
                  <c:v>FRC.CD140a+.Madcam-.CD35-.SLN#1</c:v>
                </c:pt>
                <c:pt idx="52">
                  <c:v>FRC.CD140a+.Madcam-.CD35-.SLN#2</c:v>
                </c:pt>
                <c:pt idx="53">
                  <c:v>FRC.CD140a+.Madcam-.CD35-.SLN#3</c:v>
                </c:pt>
                <c:pt idx="54">
                  <c:v>GN.BM#1</c:v>
                </c:pt>
                <c:pt idx="55">
                  <c:v>GN.BM#2</c:v>
                </c:pt>
                <c:pt idx="56">
                  <c:v>GN.Sp#3</c:v>
                </c:pt>
                <c:pt idx="57">
                  <c:v>GN.Sp#4</c:v>
                </c:pt>
                <c:pt idx="58">
                  <c:v>GN.Thio.PC#1</c:v>
                </c:pt>
                <c:pt idx="59">
                  <c:v>GN.Thio.PC#2</c:v>
                </c:pt>
                <c:pt idx="60">
                  <c:v>GN.Thio.PC#3</c:v>
                </c:pt>
                <c:pt idx="61">
                  <c:v>GN.Thio.PC#4</c:v>
                </c:pt>
                <c:pt idx="62">
                  <c:v>IAP.SLN#1</c:v>
                </c:pt>
                <c:pt idx="63">
                  <c:v>IAP.SLN#2</c:v>
                </c:pt>
                <c:pt idx="64">
                  <c:v>ILC2.SI#1</c:v>
                </c:pt>
                <c:pt idx="65">
                  <c:v>ILC2.SI#2</c:v>
                </c:pt>
                <c:pt idx="66">
                  <c:v>ILC3.CCR6+.SI#1</c:v>
                </c:pt>
                <c:pt idx="67">
                  <c:v>ILC3.CCR6+.SI#2</c:v>
                </c:pt>
                <c:pt idx="68">
                  <c:v>ILC3.NKp46+.SI#1</c:v>
                </c:pt>
                <c:pt idx="69">
                  <c:v>ILC3.NKp46+.SI#2</c:v>
                </c:pt>
                <c:pt idx="70">
                  <c:v>ILC3.NKp46–CCR6–.SI#1</c:v>
                </c:pt>
                <c:pt idx="71">
                  <c:v>ILC3.NKp46–CCR6–.SI#2</c:v>
                </c:pt>
                <c:pt idx="72">
                  <c:v>LEC.SLN#2</c:v>
                </c:pt>
                <c:pt idx="73">
                  <c:v>LEC.SLN#3</c:v>
                </c:pt>
                <c:pt idx="74">
                  <c:v>LTHSC.34-.BM#1</c:v>
                </c:pt>
                <c:pt idx="75">
                  <c:v>LTHSC.34+.BM#1</c:v>
                </c:pt>
                <c:pt idx="76">
                  <c:v>MC.heparinase.PC#3</c:v>
                </c:pt>
                <c:pt idx="77">
                  <c:v>MC.heparinase.PC#4</c:v>
                </c:pt>
                <c:pt idx="78">
                  <c:v>MC.heparinase.PC#5</c:v>
                </c:pt>
                <c:pt idx="79">
                  <c:v>MC.heparinase.PC#6</c:v>
                </c:pt>
                <c:pt idx="80">
                  <c:v>MC.Sk#1</c:v>
                </c:pt>
                <c:pt idx="81">
                  <c:v>MC.To#2</c:v>
                </c:pt>
                <c:pt idx="82">
                  <c:v>MF.226+II+480lo.PC#1</c:v>
                </c:pt>
                <c:pt idx="83">
                  <c:v>MF.226+II+480lo.PC#2</c:v>
                </c:pt>
                <c:pt idx="84">
                  <c:v>MF.226+II+480lo.PC#3</c:v>
                </c:pt>
                <c:pt idx="85">
                  <c:v>MF.226+II+480lo.PC#4</c:v>
                </c:pt>
                <c:pt idx="86">
                  <c:v>MF.Alv.Lu#1</c:v>
                </c:pt>
                <c:pt idx="87">
                  <c:v>MF.Alv.Lu#2</c:v>
                </c:pt>
                <c:pt idx="88">
                  <c:v>MF.Fem.PC#1</c:v>
                </c:pt>
                <c:pt idx="89">
                  <c:v>MF.Fem.PC#2</c:v>
                </c:pt>
                <c:pt idx="90">
                  <c:v>MF.ICAM+480hi.PC#1</c:v>
                </c:pt>
                <c:pt idx="91">
                  <c:v>MF.ICAM+480hi.PC#2</c:v>
                </c:pt>
                <c:pt idx="92">
                  <c:v>MF.ICAM+480hi.PC#3</c:v>
                </c:pt>
                <c:pt idx="93">
                  <c:v>MF.ICAM+480hi.PC#4</c:v>
                </c:pt>
                <c:pt idx="94">
                  <c:v>MF.microglia.CNS#1</c:v>
                </c:pt>
                <c:pt idx="95">
                  <c:v>MF.microglia.CNS#2</c:v>
                </c:pt>
                <c:pt idx="96">
                  <c:v>MF.microglia.CNS#3</c:v>
                </c:pt>
                <c:pt idx="97">
                  <c:v>MF.microglia.CNS#4</c:v>
                </c:pt>
                <c:pt idx="98">
                  <c:v>MF.microglia.Csf1KO.CNS#1</c:v>
                </c:pt>
                <c:pt idx="99">
                  <c:v>MF.microglia.Csf1KO.CNS#2</c:v>
                </c:pt>
                <c:pt idx="100">
                  <c:v>MF.microglia.Csf1WT.CNS#1</c:v>
                </c:pt>
                <c:pt idx="101">
                  <c:v>MF.microglia.Csf1WT.CNS#2</c:v>
                </c:pt>
                <c:pt idx="102">
                  <c:v>MF.microglia.IL34KO.CNS#1</c:v>
                </c:pt>
                <c:pt idx="103">
                  <c:v>MF.microglia.IL34KO.CNS#2</c:v>
                </c:pt>
                <c:pt idx="104">
                  <c:v>MF.microglia.IL34WT.CNS#1</c:v>
                </c:pt>
                <c:pt idx="105">
                  <c:v>MF.microglia.IL34WT.CNS#2</c:v>
                </c:pt>
                <c:pt idx="106">
                  <c:v>MF.PC#3</c:v>
                </c:pt>
                <c:pt idx="107">
                  <c:v>MF.PC#4</c:v>
                </c:pt>
                <c:pt idx="108">
                  <c:v>MF.pIC.Alv.Lu#1</c:v>
                </c:pt>
                <c:pt idx="109">
                  <c:v>MF.pIC.Alv.Lu#2</c:v>
                </c:pt>
                <c:pt idx="110">
                  <c:v>MF.RP.Sp#1</c:v>
                </c:pt>
                <c:pt idx="111">
                  <c:v>MF.RP.Sp#2</c:v>
                </c:pt>
                <c:pt idx="112">
                  <c:v>MF.RP.Sp#3</c:v>
                </c:pt>
                <c:pt idx="113">
                  <c:v>MF.RP.Sp#4</c:v>
                </c:pt>
                <c:pt idx="114">
                  <c:v>MF.SI.LP#1</c:v>
                </c:pt>
                <c:pt idx="115">
                  <c:v>MF.SI.LP#2</c:v>
                </c:pt>
                <c:pt idx="116">
                  <c:v>MMP3.48+.BM#1</c:v>
                </c:pt>
                <c:pt idx="117">
                  <c:v>MMP4.135+.BM#1</c:v>
                </c:pt>
                <c:pt idx="118">
                  <c:v>Mo.6C+II-.Bl#1</c:v>
                </c:pt>
                <c:pt idx="119">
                  <c:v>Mo.6C+II-.Bl#2</c:v>
                </c:pt>
                <c:pt idx="120">
                  <c:v>Mo.6C+II-.Bl#3</c:v>
                </c:pt>
                <c:pt idx="121">
                  <c:v>Mo.6C+II-.Bl#4</c:v>
                </c:pt>
                <c:pt idx="122">
                  <c:v>Mo.6C-II-.Bl#1</c:v>
                </c:pt>
                <c:pt idx="123">
                  <c:v>Mo.6C-II-.Bl#2</c:v>
                </c:pt>
                <c:pt idx="124">
                  <c:v>Mo.6C-II-.Bl#3</c:v>
                </c:pt>
                <c:pt idx="125">
                  <c:v>Mo.6C-II-.Bl#4</c:v>
                </c:pt>
                <c:pt idx="126">
                  <c:v>NK.27+11b-.BM#1</c:v>
                </c:pt>
                <c:pt idx="127">
                  <c:v>NK.27+11b-.BM#2</c:v>
                </c:pt>
                <c:pt idx="128">
                  <c:v>NK.27+11b-.Sp#1</c:v>
                </c:pt>
                <c:pt idx="129">
                  <c:v>NK.27+11b-.Sp#2</c:v>
                </c:pt>
                <c:pt idx="130">
                  <c:v>NK.27+11b+.BM#1</c:v>
                </c:pt>
                <c:pt idx="131">
                  <c:v>NK.27+11b+.BM#2</c:v>
                </c:pt>
                <c:pt idx="132">
                  <c:v>NK.27+11b+.Sp#1</c:v>
                </c:pt>
                <c:pt idx="133">
                  <c:v>NK.27+11b+.Sp#2</c:v>
                </c:pt>
                <c:pt idx="134">
                  <c:v>NK.27-11b+.BM#1</c:v>
                </c:pt>
                <c:pt idx="135">
                  <c:v>NK.27-11b+.BM#2</c:v>
                </c:pt>
                <c:pt idx="136">
                  <c:v>NK.27-11b+.Sp#1</c:v>
                </c:pt>
                <c:pt idx="137">
                  <c:v>NK.27-11b+.Sp#2</c:v>
                </c:pt>
                <c:pt idx="138">
                  <c:v>NKT.Sp#3</c:v>
                </c:pt>
                <c:pt idx="139">
                  <c:v>NKT.Sp#4</c:v>
                </c:pt>
                <c:pt idx="140">
                  <c:v>NKT.Sp.LPS.18hr#1</c:v>
                </c:pt>
                <c:pt idx="141">
                  <c:v>NKT.Sp.LPS.18hr#2</c:v>
                </c:pt>
                <c:pt idx="142">
                  <c:v>NKT.Sp.LPS.3d#1</c:v>
                </c:pt>
                <c:pt idx="143">
                  <c:v>NKT.Sp.LPS.3d#2</c:v>
                </c:pt>
                <c:pt idx="144">
                  <c:v>NKT.Sp.LPS.3hr#1</c:v>
                </c:pt>
                <c:pt idx="145">
                  <c:v>NKT.Sp.LPS.3hr#2</c:v>
                </c:pt>
                <c:pt idx="146">
                  <c:v>preB.FrD.BM#1</c:v>
                </c:pt>
                <c:pt idx="147">
                  <c:v>preB.FrD.BM#2</c:v>
                </c:pt>
                <c:pt idx="148">
                  <c:v>preT.DN1.Th#1</c:v>
                </c:pt>
                <c:pt idx="149">
                  <c:v>preT.DN1.Th#2</c:v>
                </c:pt>
                <c:pt idx="150">
                  <c:v>preT.DN2a.Th#1</c:v>
                </c:pt>
                <c:pt idx="151">
                  <c:v>preT.DN2a.Th#2</c:v>
                </c:pt>
                <c:pt idx="152">
                  <c:v>preT.DN2b.Th#1</c:v>
                </c:pt>
                <c:pt idx="153">
                  <c:v>preT.DN2b.Th#2</c:v>
                </c:pt>
                <c:pt idx="154">
                  <c:v>preT.DN3.Th#1</c:v>
                </c:pt>
                <c:pt idx="155">
                  <c:v>preT.DN3.Th#2</c:v>
                </c:pt>
                <c:pt idx="156">
                  <c:v>preT.DN3.Th#3</c:v>
                </c:pt>
                <c:pt idx="157">
                  <c:v>preT.DN3.Th#4</c:v>
                </c:pt>
                <c:pt idx="158">
                  <c:v>preT.DN3.Th#5</c:v>
                </c:pt>
                <c:pt idx="159">
                  <c:v>proB.CLP.BM#1</c:v>
                </c:pt>
                <c:pt idx="160">
                  <c:v>proB.CLP.BM#2</c:v>
                </c:pt>
                <c:pt idx="161">
                  <c:v>proB.FrA.BM#1</c:v>
                </c:pt>
                <c:pt idx="162">
                  <c:v>proB.FrA.BM#2</c:v>
                </c:pt>
                <c:pt idx="163">
                  <c:v>proB.FrBC.BM#1</c:v>
                </c:pt>
                <c:pt idx="164">
                  <c:v>proB.FrBC.BM#2</c:v>
                </c:pt>
                <c:pt idx="165">
                  <c:v>STHSC.150-.BM#1</c:v>
                </c:pt>
                <c:pt idx="166">
                  <c:v>T.4.Nve.Fem.Sp#1</c:v>
                </c:pt>
                <c:pt idx="167">
                  <c:v>T.4.Nve.Fem.Sp#2</c:v>
                </c:pt>
                <c:pt idx="168">
                  <c:v>T.4.Nve.Fem.Sp#3</c:v>
                </c:pt>
                <c:pt idx="169">
                  <c:v>T.4.Nve.Fem.Sp#4</c:v>
                </c:pt>
                <c:pt idx="170">
                  <c:v>T.4.Nve.Sp#1</c:v>
                </c:pt>
                <c:pt idx="171">
                  <c:v>T.4.Nve.Sp#2</c:v>
                </c:pt>
                <c:pt idx="172">
                  <c:v>T.4.Sp.aCD3+CD40.18hr#1</c:v>
                </c:pt>
                <c:pt idx="173">
                  <c:v>T.4.Sp.aCD3+CD40.18hr#2</c:v>
                </c:pt>
                <c:pt idx="174">
                  <c:v>T.4.Th#1</c:v>
                </c:pt>
                <c:pt idx="175">
                  <c:v>T.4.Th#2</c:v>
                </c:pt>
                <c:pt idx="176">
                  <c:v>T.8.Nve.Sp#1</c:v>
                </c:pt>
                <c:pt idx="177">
                  <c:v>T.8.Nve.Sp#2</c:v>
                </c:pt>
                <c:pt idx="178">
                  <c:v>T.8.Nve.Sp#3</c:v>
                </c:pt>
                <c:pt idx="179">
                  <c:v>T.8.Th#1</c:v>
                </c:pt>
                <c:pt idx="180">
                  <c:v>T.8.Th#2</c:v>
                </c:pt>
                <c:pt idx="181">
                  <c:v>T.DN4.Th#1</c:v>
                </c:pt>
                <c:pt idx="182">
                  <c:v>T.DN4.Th#2</c:v>
                </c:pt>
                <c:pt idx="183">
                  <c:v>T.DP.Th#1</c:v>
                </c:pt>
                <c:pt idx="184">
                  <c:v>T.DP.Th#2</c:v>
                </c:pt>
                <c:pt idx="185">
                  <c:v>T.DP.Th#3</c:v>
                </c:pt>
                <c:pt idx="186">
                  <c:v>T.DP.Th#4</c:v>
                </c:pt>
                <c:pt idx="187">
                  <c:v>T.ISP.Th#1</c:v>
                </c:pt>
                <c:pt idx="188">
                  <c:v>T.ISP.Th#2</c:v>
                </c:pt>
                <c:pt idx="189">
                  <c:v>T.ISP.Th#3</c:v>
                </c:pt>
                <c:pt idx="190">
                  <c:v>T.ISP.Th#4</c:v>
                </c:pt>
                <c:pt idx="191">
                  <c:v>T8.IEL.LCMV.d7.Gut#1</c:v>
                </c:pt>
                <c:pt idx="192">
                  <c:v>T8.IEL.LCMV.d7.Gut#2</c:v>
                </c:pt>
                <c:pt idx="193">
                  <c:v>T8.MP.LCMV.d7.Sp#1</c:v>
                </c:pt>
                <c:pt idx="194">
                  <c:v>T8.MP.LCMV.d7.Sp#2</c:v>
                </c:pt>
                <c:pt idx="195">
                  <c:v>T8.Tcm.LCMV.d180.Sp#1</c:v>
                </c:pt>
                <c:pt idx="196">
                  <c:v>T8.Tcm.LCMV.d180.Sp#2</c:v>
                </c:pt>
                <c:pt idx="197">
                  <c:v>T8.TE.LCMV.d7.Sp#1</c:v>
                </c:pt>
                <c:pt idx="198">
                  <c:v>T8.TE.LCMV.d7.Sp#2</c:v>
                </c:pt>
                <c:pt idx="199">
                  <c:v>T8.Tem.LCMV.d180.Sp#1</c:v>
                </c:pt>
                <c:pt idx="200">
                  <c:v>T8.Tem.LCMV.d180.Sp#2</c:v>
                </c:pt>
                <c:pt idx="201">
                  <c:v>T8.TN.P14.Sp#1</c:v>
                </c:pt>
                <c:pt idx="202">
                  <c:v>T8.TN.P14.Sp#2</c:v>
                </c:pt>
                <c:pt idx="203">
                  <c:v>Tgd.g1.1+d1.24a+.Th#1</c:v>
                </c:pt>
                <c:pt idx="204">
                  <c:v>Tgd.g1.1+d1.24a+.Th#2</c:v>
                </c:pt>
                <c:pt idx="205">
                  <c:v>Tgd.g1.1+d1.LN#1</c:v>
                </c:pt>
                <c:pt idx="206">
                  <c:v>Tgd.g1.1+d1.LN#2</c:v>
                </c:pt>
                <c:pt idx="207">
                  <c:v>Tgd.g2+d1.24a+.Th#1</c:v>
                </c:pt>
                <c:pt idx="208">
                  <c:v>Tgd.g2+d1.24a+.Th#2</c:v>
                </c:pt>
                <c:pt idx="209">
                  <c:v>Tgd.g2+d1.LN#1</c:v>
                </c:pt>
                <c:pt idx="210">
                  <c:v>Tgd.g2+d1.LN#2</c:v>
                </c:pt>
                <c:pt idx="211">
                  <c:v>Tgd.g2+d17.24a+.Th#1</c:v>
                </c:pt>
                <c:pt idx="212">
                  <c:v>Tgd.g2+d17.24a+.Th#2</c:v>
                </c:pt>
                <c:pt idx="213">
                  <c:v>Tgd.g2+d17.LN#1</c:v>
                </c:pt>
                <c:pt idx="214">
                  <c:v>Tgd.g2+d17.LN#2</c:v>
                </c:pt>
                <c:pt idx="215">
                  <c:v>Tgd.Sp#3</c:v>
                </c:pt>
                <c:pt idx="216">
                  <c:v>Tgd.Sp#4</c:v>
                </c:pt>
                <c:pt idx="217">
                  <c:v>Tgd.Sp#5</c:v>
                </c:pt>
                <c:pt idx="218">
                  <c:v>Treg.4.25hi.Sp#1</c:v>
                </c:pt>
                <c:pt idx="219">
                  <c:v>Treg.4.25hi.Sp#2</c:v>
                </c:pt>
                <c:pt idx="220">
                  <c:v>Treg.4.25hi.Sp#3</c:v>
                </c:pt>
                <c:pt idx="221">
                  <c:v>Treg.4.25hi.Sp#4</c:v>
                </c:pt>
                <c:pt idx="222">
                  <c:v>Treg.4.FP3+.Nrplo.Co#1</c:v>
                </c:pt>
                <c:pt idx="223">
                  <c:v>Treg.4.FP3+.Nrplo.Co#2</c:v>
                </c:pt>
              </c:strCache>
            </c:strRef>
          </c:cat>
          <c:val>
            <c:numRef>
              <c:f>'general stat'!$G$3:$G$226</c:f>
              <c:numCache>
                <c:formatCode>#,##0</c:formatCode>
                <c:ptCount val="224"/>
                <c:pt idx="0">
                  <c:v>6722794</c:v>
                </c:pt>
                <c:pt idx="1">
                  <c:v>6900371</c:v>
                </c:pt>
                <c:pt idx="2">
                  <c:v>7650416</c:v>
                </c:pt>
                <c:pt idx="3">
                  <c:v>9405497</c:v>
                </c:pt>
                <c:pt idx="4">
                  <c:v>6240815</c:v>
                </c:pt>
                <c:pt idx="5">
                  <c:v>7733110</c:v>
                </c:pt>
                <c:pt idx="6">
                  <c:v>7406775</c:v>
                </c:pt>
                <c:pt idx="7">
                  <c:v>5930750</c:v>
                </c:pt>
                <c:pt idx="8">
                  <c:v>9417752</c:v>
                </c:pt>
                <c:pt idx="9">
                  <c:v>6047339</c:v>
                </c:pt>
                <c:pt idx="10">
                  <c:v>6184204</c:v>
                </c:pt>
                <c:pt idx="11">
                  <c:v>5411662</c:v>
                </c:pt>
                <c:pt idx="12">
                  <c:v>9573040</c:v>
                </c:pt>
                <c:pt idx="13">
                  <c:v>4773349</c:v>
                </c:pt>
                <c:pt idx="14">
                  <c:v>7980463</c:v>
                </c:pt>
                <c:pt idx="15">
                  <c:v>5193891</c:v>
                </c:pt>
                <c:pt idx="16">
                  <c:v>6965238</c:v>
                </c:pt>
                <c:pt idx="17">
                  <c:v>9350161</c:v>
                </c:pt>
                <c:pt idx="18">
                  <c:v>7588166</c:v>
                </c:pt>
                <c:pt idx="19">
                  <c:v>8160287</c:v>
                </c:pt>
                <c:pt idx="20">
                  <c:v>7437608</c:v>
                </c:pt>
                <c:pt idx="21">
                  <c:v>6472037</c:v>
                </c:pt>
                <c:pt idx="22">
                  <c:v>6415504</c:v>
                </c:pt>
                <c:pt idx="23">
                  <c:v>12754564</c:v>
                </c:pt>
                <c:pt idx="24">
                  <c:v>6437908</c:v>
                </c:pt>
                <c:pt idx="25">
                  <c:v>5557861</c:v>
                </c:pt>
                <c:pt idx="26">
                  <c:v>6746284</c:v>
                </c:pt>
                <c:pt idx="27">
                  <c:v>6716274</c:v>
                </c:pt>
                <c:pt idx="28">
                  <c:v>8133067</c:v>
                </c:pt>
                <c:pt idx="29">
                  <c:v>8176852</c:v>
                </c:pt>
                <c:pt idx="30">
                  <c:v>9750139</c:v>
                </c:pt>
                <c:pt idx="31">
                  <c:v>8642521</c:v>
                </c:pt>
                <c:pt idx="32">
                  <c:v>4183560</c:v>
                </c:pt>
                <c:pt idx="33">
                  <c:v>6509006</c:v>
                </c:pt>
                <c:pt idx="34">
                  <c:v>6030257</c:v>
                </c:pt>
                <c:pt idx="35">
                  <c:v>7814039</c:v>
                </c:pt>
                <c:pt idx="36">
                  <c:v>13919088</c:v>
                </c:pt>
                <c:pt idx="37">
                  <c:v>5818161</c:v>
                </c:pt>
                <c:pt idx="38">
                  <c:v>6108525</c:v>
                </c:pt>
                <c:pt idx="39">
                  <c:v>6195469</c:v>
                </c:pt>
                <c:pt idx="40">
                  <c:v>7129371</c:v>
                </c:pt>
                <c:pt idx="41">
                  <c:v>8071175</c:v>
                </c:pt>
                <c:pt idx="42">
                  <c:v>7690814</c:v>
                </c:pt>
                <c:pt idx="43">
                  <c:v>8381023</c:v>
                </c:pt>
                <c:pt idx="44">
                  <c:v>6143277</c:v>
                </c:pt>
                <c:pt idx="45">
                  <c:v>7729151</c:v>
                </c:pt>
                <c:pt idx="46">
                  <c:v>5998172</c:v>
                </c:pt>
                <c:pt idx="47">
                  <c:v>5912850</c:v>
                </c:pt>
                <c:pt idx="48">
                  <c:v>11574362</c:v>
                </c:pt>
                <c:pt idx="49">
                  <c:v>5783345</c:v>
                </c:pt>
                <c:pt idx="50">
                  <c:v>6244656</c:v>
                </c:pt>
                <c:pt idx="51">
                  <c:v>6782705</c:v>
                </c:pt>
                <c:pt idx="52">
                  <c:v>8039453</c:v>
                </c:pt>
                <c:pt idx="53">
                  <c:v>15351027</c:v>
                </c:pt>
                <c:pt idx="54">
                  <c:v>9356891</c:v>
                </c:pt>
                <c:pt idx="55">
                  <c:v>8422226</c:v>
                </c:pt>
                <c:pt idx="56">
                  <c:v>8295815</c:v>
                </c:pt>
                <c:pt idx="57">
                  <c:v>7813175</c:v>
                </c:pt>
                <c:pt idx="58">
                  <c:v>7518392</c:v>
                </c:pt>
                <c:pt idx="59">
                  <c:v>10079292</c:v>
                </c:pt>
                <c:pt idx="60">
                  <c:v>15635557</c:v>
                </c:pt>
                <c:pt idx="61">
                  <c:v>14270390</c:v>
                </c:pt>
                <c:pt idx="62">
                  <c:v>8372723</c:v>
                </c:pt>
                <c:pt idx="63">
                  <c:v>7921907</c:v>
                </c:pt>
                <c:pt idx="64">
                  <c:v>8383411</c:v>
                </c:pt>
                <c:pt idx="65">
                  <c:v>8014685</c:v>
                </c:pt>
                <c:pt idx="66">
                  <c:v>6756910</c:v>
                </c:pt>
                <c:pt idx="67">
                  <c:v>4350517</c:v>
                </c:pt>
                <c:pt idx="68">
                  <c:v>6537893</c:v>
                </c:pt>
                <c:pt idx="69">
                  <c:v>3106657</c:v>
                </c:pt>
                <c:pt idx="70">
                  <c:v>7528287</c:v>
                </c:pt>
                <c:pt idx="71">
                  <c:v>4690558</c:v>
                </c:pt>
                <c:pt idx="72">
                  <c:v>6892247</c:v>
                </c:pt>
                <c:pt idx="73">
                  <c:v>9811569</c:v>
                </c:pt>
                <c:pt idx="74">
                  <c:v>2470102</c:v>
                </c:pt>
                <c:pt idx="75">
                  <c:v>7675501</c:v>
                </c:pt>
                <c:pt idx="76">
                  <c:v>7530532</c:v>
                </c:pt>
                <c:pt idx="77">
                  <c:v>7362990</c:v>
                </c:pt>
                <c:pt idx="78">
                  <c:v>760155</c:v>
                </c:pt>
                <c:pt idx="79">
                  <c:v>986843</c:v>
                </c:pt>
                <c:pt idx="80">
                  <c:v>1069770</c:v>
                </c:pt>
                <c:pt idx="81">
                  <c:v>1174052</c:v>
                </c:pt>
                <c:pt idx="82">
                  <c:v>8962472</c:v>
                </c:pt>
                <c:pt idx="83">
                  <c:v>6841995</c:v>
                </c:pt>
                <c:pt idx="84">
                  <c:v>6398822</c:v>
                </c:pt>
                <c:pt idx="85">
                  <c:v>6501206</c:v>
                </c:pt>
                <c:pt idx="86">
                  <c:v>5320097</c:v>
                </c:pt>
                <c:pt idx="87">
                  <c:v>5734164</c:v>
                </c:pt>
                <c:pt idx="88">
                  <c:v>7195781</c:v>
                </c:pt>
                <c:pt idx="89">
                  <c:v>7591315</c:v>
                </c:pt>
                <c:pt idx="90">
                  <c:v>10203986</c:v>
                </c:pt>
                <c:pt idx="91">
                  <c:v>7242435</c:v>
                </c:pt>
                <c:pt idx="92">
                  <c:v>6293856</c:v>
                </c:pt>
                <c:pt idx="93">
                  <c:v>6943696</c:v>
                </c:pt>
                <c:pt idx="94">
                  <c:v>6782705</c:v>
                </c:pt>
                <c:pt idx="95">
                  <c:v>6419349</c:v>
                </c:pt>
                <c:pt idx="96">
                  <c:v>7663081</c:v>
                </c:pt>
                <c:pt idx="97">
                  <c:v>7746834</c:v>
                </c:pt>
                <c:pt idx="98">
                  <c:v>8340474</c:v>
                </c:pt>
                <c:pt idx="99">
                  <c:v>7502544</c:v>
                </c:pt>
                <c:pt idx="100">
                  <c:v>8741885</c:v>
                </c:pt>
                <c:pt idx="101">
                  <c:v>9252961</c:v>
                </c:pt>
                <c:pt idx="102">
                  <c:v>7138499</c:v>
                </c:pt>
                <c:pt idx="103">
                  <c:v>7702347</c:v>
                </c:pt>
                <c:pt idx="104">
                  <c:v>7372451</c:v>
                </c:pt>
                <c:pt idx="105">
                  <c:v>7625813</c:v>
                </c:pt>
                <c:pt idx="106">
                  <c:v>8904536</c:v>
                </c:pt>
                <c:pt idx="107">
                  <c:v>7755869</c:v>
                </c:pt>
                <c:pt idx="108">
                  <c:v>5626968</c:v>
                </c:pt>
                <c:pt idx="109">
                  <c:v>6763092</c:v>
                </c:pt>
                <c:pt idx="110">
                  <c:v>9093829</c:v>
                </c:pt>
                <c:pt idx="111">
                  <c:v>6183969</c:v>
                </c:pt>
                <c:pt idx="112">
                  <c:v>6743462</c:v>
                </c:pt>
                <c:pt idx="113">
                  <c:v>5531814</c:v>
                </c:pt>
                <c:pt idx="114">
                  <c:v>5687968</c:v>
                </c:pt>
                <c:pt idx="115">
                  <c:v>4945520</c:v>
                </c:pt>
                <c:pt idx="116">
                  <c:v>7429716</c:v>
                </c:pt>
                <c:pt idx="117">
                  <c:v>6128252</c:v>
                </c:pt>
                <c:pt idx="118">
                  <c:v>7389700</c:v>
                </c:pt>
                <c:pt idx="119">
                  <c:v>6470895</c:v>
                </c:pt>
                <c:pt idx="120">
                  <c:v>6243865</c:v>
                </c:pt>
                <c:pt idx="121">
                  <c:v>6446078</c:v>
                </c:pt>
                <c:pt idx="122">
                  <c:v>8988866</c:v>
                </c:pt>
                <c:pt idx="123">
                  <c:v>8133836</c:v>
                </c:pt>
                <c:pt idx="124">
                  <c:v>7309288</c:v>
                </c:pt>
                <c:pt idx="125">
                  <c:v>6943359</c:v>
                </c:pt>
                <c:pt idx="126">
                  <c:v>5230832</c:v>
                </c:pt>
                <c:pt idx="127">
                  <c:v>3273829</c:v>
                </c:pt>
                <c:pt idx="128">
                  <c:v>5388776</c:v>
                </c:pt>
                <c:pt idx="129">
                  <c:v>4965184</c:v>
                </c:pt>
                <c:pt idx="130">
                  <c:v>4285271</c:v>
                </c:pt>
                <c:pt idx="131">
                  <c:v>4014008</c:v>
                </c:pt>
                <c:pt idx="132">
                  <c:v>4745293</c:v>
                </c:pt>
                <c:pt idx="133">
                  <c:v>4332443</c:v>
                </c:pt>
                <c:pt idx="134">
                  <c:v>5484853</c:v>
                </c:pt>
                <c:pt idx="135">
                  <c:v>5964470</c:v>
                </c:pt>
                <c:pt idx="136">
                  <c:v>6049361</c:v>
                </c:pt>
                <c:pt idx="137">
                  <c:v>5424551</c:v>
                </c:pt>
                <c:pt idx="138">
                  <c:v>7052189</c:v>
                </c:pt>
                <c:pt idx="139">
                  <c:v>6662604</c:v>
                </c:pt>
                <c:pt idx="140">
                  <c:v>6184289</c:v>
                </c:pt>
                <c:pt idx="141">
                  <c:v>5606089</c:v>
                </c:pt>
                <c:pt idx="142">
                  <c:v>7471880</c:v>
                </c:pt>
                <c:pt idx="143">
                  <c:v>6920148</c:v>
                </c:pt>
                <c:pt idx="144">
                  <c:v>7501692</c:v>
                </c:pt>
                <c:pt idx="145">
                  <c:v>7029105</c:v>
                </c:pt>
                <c:pt idx="146">
                  <c:v>7322745</c:v>
                </c:pt>
                <c:pt idx="147">
                  <c:v>4188572</c:v>
                </c:pt>
                <c:pt idx="148">
                  <c:v>5500898</c:v>
                </c:pt>
                <c:pt idx="149">
                  <c:v>6273070</c:v>
                </c:pt>
                <c:pt idx="150">
                  <c:v>5889209</c:v>
                </c:pt>
                <c:pt idx="151">
                  <c:v>5435278</c:v>
                </c:pt>
                <c:pt idx="152">
                  <c:v>5298154</c:v>
                </c:pt>
                <c:pt idx="153">
                  <c:v>5702163</c:v>
                </c:pt>
                <c:pt idx="154">
                  <c:v>5886720</c:v>
                </c:pt>
                <c:pt idx="155">
                  <c:v>6384425</c:v>
                </c:pt>
                <c:pt idx="156">
                  <c:v>11803126</c:v>
                </c:pt>
                <c:pt idx="157">
                  <c:v>8835955</c:v>
                </c:pt>
                <c:pt idx="158">
                  <c:v>11646349</c:v>
                </c:pt>
                <c:pt idx="159">
                  <c:v>6588564</c:v>
                </c:pt>
                <c:pt idx="160">
                  <c:v>6106189</c:v>
                </c:pt>
                <c:pt idx="161">
                  <c:v>7248092</c:v>
                </c:pt>
                <c:pt idx="162">
                  <c:v>6273311</c:v>
                </c:pt>
                <c:pt idx="163">
                  <c:v>6310485</c:v>
                </c:pt>
                <c:pt idx="164">
                  <c:v>7359568</c:v>
                </c:pt>
                <c:pt idx="165">
                  <c:v>6060045</c:v>
                </c:pt>
                <c:pt idx="166">
                  <c:v>5470544</c:v>
                </c:pt>
                <c:pt idx="167">
                  <c:v>4926799</c:v>
                </c:pt>
                <c:pt idx="168">
                  <c:v>237834</c:v>
                </c:pt>
                <c:pt idx="169">
                  <c:v>200400</c:v>
                </c:pt>
                <c:pt idx="170">
                  <c:v>9351523</c:v>
                </c:pt>
                <c:pt idx="171">
                  <c:v>6969144</c:v>
                </c:pt>
                <c:pt idx="172">
                  <c:v>7468820</c:v>
                </c:pt>
                <c:pt idx="173">
                  <c:v>8178754</c:v>
                </c:pt>
                <c:pt idx="174">
                  <c:v>5370049</c:v>
                </c:pt>
                <c:pt idx="175">
                  <c:v>8195726</c:v>
                </c:pt>
                <c:pt idx="176">
                  <c:v>7783582</c:v>
                </c:pt>
                <c:pt idx="177">
                  <c:v>6330737</c:v>
                </c:pt>
                <c:pt idx="178">
                  <c:v>10957626</c:v>
                </c:pt>
                <c:pt idx="179">
                  <c:v>6280931</c:v>
                </c:pt>
                <c:pt idx="180">
                  <c:v>6553452</c:v>
                </c:pt>
                <c:pt idx="181">
                  <c:v>7384188</c:v>
                </c:pt>
                <c:pt idx="182">
                  <c:v>7367724</c:v>
                </c:pt>
                <c:pt idx="183">
                  <c:v>7999993</c:v>
                </c:pt>
                <c:pt idx="184">
                  <c:v>8940205</c:v>
                </c:pt>
                <c:pt idx="185">
                  <c:v>16029540</c:v>
                </c:pt>
                <c:pt idx="186">
                  <c:v>14378874</c:v>
                </c:pt>
                <c:pt idx="187">
                  <c:v>5723670</c:v>
                </c:pt>
                <c:pt idx="188">
                  <c:v>5656598</c:v>
                </c:pt>
                <c:pt idx="189">
                  <c:v>7476637</c:v>
                </c:pt>
                <c:pt idx="190">
                  <c:v>7425386</c:v>
                </c:pt>
                <c:pt idx="191">
                  <c:v>6423134</c:v>
                </c:pt>
                <c:pt idx="192">
                  <c:v>9058474</c:v>
                </c:pt>
                <c:pt idx="193">
                  <c:v>6909052</c:v>
                </c:pt>
                <c:pt idx="194">
                  <c:v>5335926</c:v>
                </c:pt>
                <c:pt idx="195">
                  <c:v>4560517</c:v>
                </c:pt>
                <c:pt idx="196">
                  <c:v>5901120</c:v>
                </c:pt>
                <c:pt idx="197">
                  <c:v>9755645</c:v>
                </c:pt>
                <c:pt idx="198">
                  <c:v>5343327</c:v>
                </c:pt>
                <c:pt idx="199">
                  <c:v>7045774</c:v>
                </c:pt>
                <c:pt idx="200">
                  <c:v>7842053</c:v>
                </c:pt>
                <c:pt idx="201">
                  <c:v>7974956</c:v>
                </c:pt>
                <c:pt idx="202">
                  <c:v>6181378</c:v>
                </c:pt>
                <c:pt idx="203">
                  <c:v>7764556</c:v>
                </c:pt>
                <c:pt idx="204">
                  <c:v>5482928</c:v>
                </c:pt>
                <c:pt idx="205">
                  <c:v>5959336</c:v>
                </c:pt>
                <c:pt idx="206">
                  <c:v>7788971</c:v>
                </c:pt>
                <c:pt idx="207">
                  <c:v>7758295</c:v>
                </c:pt>
                <c:pt idx="208">
                  <c:v>8726559</c:v>
                </c:pt>
                <c:pt idx="209">
                  <c:v>5837562</c:v>
                </c:pt>
                <c:pt idx="210">
                  <c:v>5719318</c:v>
                </c:pt>
                <c:pt idx="211">
                  <c:v>5881397</c:v>
                </c:pt>
                <c:pt idx="212">
                  <c:v>6180698</c:v>
                </c:pt>
                <c:pt idx="213">
                  <c:v>5133760</c:v>
                </c:pt>
                <c:pt idx="214">
                  <c:v>5913247</c:v>
                </c:pt>
                <c:pt idx="215">
                  <c:v>3708225</c:v>
                </c:pt>
                <c:pt idx="216">
                  <c:v>7418845</c:v>
                </c:pt>
                <c:pt idx="217">
                  <c:v>7869675</c:v>
                </c:pt>
                <c:pt idx="218">
                  <c:v>4592206</c:v>
                </c:pt>
                <c:pt idx="219">
                  <c:v>7722495</c:v>
                </c:pt>
                <c:pt idx="220">
                  <c:v>7330315</c:v>
                </c:pt>
                <c:pt idx="221">
                  <c:v>7247091</c:v>
                </c:pt>
                <c:pt idx="222">
                  <c:v>4753608</c:v>
                </c:pt>
                <c:pt idx="223">
                  <c:v>3191886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4CD-4F1E-832D-5710C3386C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125000"/>
        <c:axId val="392121472"/>
      </c:barChart>
      <c:catAx>
        <c:axId val="392125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121472"/>
        <c:crosses val="autoZero"/>
        <c:auto val="1"/>
        <c:lblAlgn val="ctr"/>
        <c:lblOffset val="100"/>
        <c:noMultiLvlLbl val="0"/>
      </c:catAx>
      <c:valAx>
        <c:axId val="39212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2125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1E941B8-5E42-4064-890D-0B59C6C06C88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6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872998A-1B93-4E08-813F-914D632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9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/>
            <a:r>
              <a:rPr lang="en-US" dirty="0"/>
              <a:t>Short residence TF (such as nuclear receptors GR AR ER)</a:t>
            </a:r>
          </a:p>
          <a:p>
            <a:pPr defTabSz="924458"/>
            <a:r>
              <a:rPr lang="en-US" dirty="0"/>
              <a:t>Long residence TF (such as CTCF)</a:t>
            </a:r>
          </a:p>
          <a:p>
            <a:pPr defTabSz="924458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1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Kctd11</a:t>
            </a:r>
          </a:p>
          <a:p>
            <a:r>
              <a:rPr lang="en-US" dirty="0"/>
              <a:t>Plays a role as a marker and a regulator of neuronal differentiation; Up-regulated by a variety of neurogenic signals, such as retinoic acid, epidermal growth factor/EGF and NGFB/nerve growth factor. Induces apoptosis, growth arrest and the expression of cyclin-dependent kinase inhibitor CDKN1B. Plays a role as a tumor repressor and inhibits cell growth and tumorigenicity of </a:t>
            </a:r>
            <a:r>
              <a:rPr lang="en-US" dirty="0" err="1"/>
              <a:t>medulloblastoma</a:t>
            </a:r>
            <a:r>
              <a:rPr lang="en-US" dirty="0"/>
              <a:t> (MDB). Acts as an E3 ubiquitin-protein ligase towards HDAC1, leading to its </a:t>
            </a:r>
            <a:r>
              <a:rPr lang="en-US" dirty="0" err="1"/>
              <a:t>proteasomal</a:t>
            </a:r>
            <a:r>
              <a:rPr lang="en-US" dirty="0"/>
              <a:t> degradation. Functions as antagonist of the Hedgehog pathway on cell proliferation and differentiation by affecting the nuclear transfer of </a:t>
            </a:r>
            <a:r>
              <a:rPr lang="en-US" dirty="0" err="1"/>
              <a:t>transcrition</a:t>
            </a:r>
            <a:r>
              <a:rPr lang="en-US" dirty="0"/>
              <a:t> factor GLI1, thus maintaining cerebellar granule cells in undifferentiated state, this effect probably occurs via HDAC1 down-regulation, keeping GLI1 acetylated and inactive. When knock-down, Hedgehog antagonism is impaired and proliferation of granule cells is sustained. Activates the caspase cascade.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1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1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7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4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6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7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0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8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CE342-F51F-463F-AF98-929B89E06F2B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dropbox.com/sh/6uqqftra4x9r0y3/AAA48oF_J5NZosGfL4plnwVNa?dl=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ImmGen</a:t>
            </a:r>
            <a:r>
              <a:rPr lang="en-US" b="1" dirty="0"/>
              <a:t> </a:t>
            </a:r>
            <a:r>
              <a:rPr lang="en-US" b="1" dirty="0" err="1"/>
              <a:t>ATACseq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533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Fig1_descriptio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994" y="1604355"/>
            <a:ext cx="1255131" cy="1854630"/>
          </a:xfrm>
          <a:prstGeom prst="rect">
            <a:avLst/>
          </a:prstGeom>
        </p:spPr>
      </p:pic>
      <p:pic>
        <p:nvPicPr>
          <p:cNvPr id="22" name="Picture 21" descr="Fig1_descriptio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4917" y="1596508"/>
            <a:ext cx="1476627" cy="1860947"/>
          </a:xfrm>
          <a:prstGeom prst="rect">
            <a:avLst/>
          </a:prstGeom>
        </p:spPr>
      </p:pic>
      <p:pic>
        <p:nvPicPr>
          <p:cNvPr id="23" name="Picture 22" descr="Fig1_descriptio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6811" y="1605885"/>
            <a:ext cx="1060156" cy="1853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879125" y="2420708"/>
            <a:ext cx="394154" cy="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24144" y="2420708"/>
            <a:ext cx="394154" cy="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770394" y="1870442"/>
            <a:ext cx="2557853" cy="1352172"/>
            <a:chOff x="6155378" y="1480960"/>
            <a:chExt cx="2557853" cy="1352172"/>
          </a:xfrm>
        </p:grpSpPr>
        <p:pic>
          <p:nvPicPr>
            <p:cNvPr id="27" name="Picture 2" descr="http://info.5amsolutions.com/Portals/111084/images/miseq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10" y="1480960"/>
              <a:ext cx="1781462" cy="1100531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6155378" y="2031226"/>
              <a:ext cx="394154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438900" y="2463800"/>
              <a:ext cx="2274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Amplify and Sequence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96197" y="3780368"/>
            <a:ext cx="9029588" cy="1007536"/>
            <a:chOff x="85931" y="3780368"/>
            <a:chExt cx="9029588" cy="1007536"/>
          </a:xfrm>
        </p:grpSpPr>
        <p:pic>
          <p:nvPicPr>
            <p:cNvPr id="31" name="Picture 30" descr="Figure1_SGTPslides.ai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16420" r="33984" b="78275"/>
            <a:stretch/>
          </p:blipFill>
          <p:spPr>
            <a:xfrm>
              <a:off x="85931" y="3780368"/>
              <a:ext cx="7947885" cy="905930"/>
            </a:xfrm>
            <a:prstGeom prst="rect">
              <a:avLst/>
            </a:prstGeom>
          </p:spPr>
        </p:pic>
        <p:sp>
          <p:nvSpPr>
            <p:cNvPr id="32" name="Content Placeholder 1"/>
            <p:cNvSpPr txBox="1">
              <a:spLocks/>
            </p:cNvSpPr>
            <p:nvPr/>
          </p:nvSpPr>
          <p:spPr>
            <a:xfrm>
              <a:off x="7837618" y="4415359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50,000,000 cells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796197" y="4686298"/>
            <a:ext cx="9015734" cy="575750"/>
            <a:chOff x="85931" y="4686298"/>
            <a:chExt cx="9015734" cy="575750"/>
          </a:xfrm>
        </p:grpSpPr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7823764" y="4889503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 cells</a:t>
              </a:r>
            </a:p>
          </p:txBody>
        </p:sp>
        <p:pic>
          <p:nvPicPr>
            <p:cNvPr id="35" name="Picture 34" descr="Figure1_SGTPslides.ai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1725" r="33984" b="75697"/>
            <a:stretch/>
          </p:blipFill>
          <p:spPr>
            <a:xfrm>
              <a:off x="85931" y="4686298"/>
              <a:ext cx="7947885" cy="440267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1710266" y="616272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Buenrostro</a:t>
            </a:r>
            <a:r>
              <a:rPr lang="en-US" sz="1400" dirty="0">
                <a:latin typeface="Arial"/>
                <a:cs typeface="Arial"/>
              </a:rPr>
              <a:t> et al. Nature Methods (2013)</a:t>
            </a:r>
          </a:p>
          <a:p>
            <a:pPr algn="ctr"/>
            <a:r>
              <a:rPr lang="en-US" sz="1400" b="1" dirty="0">
                <a:latin typeface="Arial"/>
                <a:cs typeface="Arial"/>
              </a:rPr>
              <a:t>Buenrostro</a:t>
            </a:r>
            <a:r>
              <a:rPr lang="en-US" sz="1400" dirty="0">
                <a:latin typeface="Arial"/>
                <a:cs typeface="Arial"/>
              </a:rPr>
              <a:t> et al. </a:t>
            </a:r>
            <a:r>
              <a:rPr lang="en-US" sz="1400" dirty="0" err="1">
                <a:latin typeface="Arial"/>
                <a:cs typeface="Arial"/>
              </a:rPr>
              <a:t>Curr</a:t>
            </a:r>
            <a:r>
              <a:rPr lang="en-US" sz="1400" dirty="0">
                <a:latin typeface="Arial"/>
                <a:cs typeface="Arial"/>
              </a:rPr>
              <a:t>. </a:t>
            </a:r>
            <a:r>
              <a:rPr lang="en-US" sz="1400" dirty="0" err="1">
                <a:latin typeface="Arial"/>
                <a:cs typeface="Arial"/>
              </a:rPr>
              <a:t>Protoc</a:t>
            </a:r>
            <a:r>
              <a:rPr lang="en-US" sz="1400" dirty="0">
                <a:latin typeface="Arial"/>
                <a:cs typeface="Arial"/>
              </a:rPr>
              <a:t>. Mol. Biol. (2015)</a:t>
            </a:r>
          </a:p>
          <a:p>
            <a:pPr algn="ctr"/>
            <a:r>
              <a:rPr lang="en-US" sz="1400" b="1" dirty="0">
                <a:latin typeface="Arial"/>
                <a:cs typeface="Arial"/>
              </a:rPr>
              <a:t>Buenrostro</a:t>
            </a:r>
            <a:r>
              <a:rPr lang="en-US" sz="1400" dirty="0">
                <a:latin typeface="Arial"/>
                <a:cs typeface="Arial"/>
              </a:rPr>
              <a:t> et al. Nature (2015)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3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2725"/>
            <a:ext cx="10515600" cy="1325563"/>
          </a:xfrm>
        </p:spPr>
        <p:txBody>
          <a:bodyPr/>
          <a:lstStyle/>
          <a:p>
            <a:r>
              <a:rPr lang="en-US" dirty="0" err="1"/>
              <a:t>ImmGen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89664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730287" y="2942931"/>
          <a:ext cx="8229600" cy="2607969"/>
        </p:xfrm>
        <a:graphic>
          <a:graphicData uri="http://schemas.openxmlformats.org/drawingml/2006/table">
            <a:tbl>
              <a:tblPr/>
              <a:tblGrid>
                <a:gridCol w="835576">
                  <a:extLst>
                    <a:ext uri="{9D8B030D-6E8A-4147-A177-3AD203B41FA5}">
                      <a16:colId xmlns:a16="http://schemas.microsoft.com/office/drawing/2014/main" xmlns="" val="2808443881"/>
                    </a:ext>
                  </a:extLst>
                </a:gridCol>
                <a:gridCol w="1158224">
                  <a:extLst>
                    <a:ext uri="{9D8B030D-6E8A-4147-A177-3AD203B41FA5}">
                      <a16:colId xmlns:a16="http://schemas.microsoft.com/office/drawing/2014/main" xmlns="" val="2568628461"/>
                    </a:ext>
                  </a:extLst>
                </a:gridCol>
                <a:gridCol w="1036198">
                  <a:extLst>
                    <a:ext uri="{9D8B030D-6E8A-4147-A177-3AD203B41FA5}">
                      <a16:colId xmlns:a16="http://schemas.microsoft.com/office/drawing/2014/main" xmlns="" val="958640227"/>
                    </a:ext>
                  </a:extLst>
                </a:gridCol>
                <a:gridCol w="1067221">
                  <a:extLst>
                    <a:ext uri="{9D8B030D-6E8A-4147-A177-3AD203B41FA5}">
                      <a16:colId xmlns:a16="http://schemas.microsoft.com/office/drawing/2014/main" xmlns="" val="1911683181"/>
                    </a:ext>
                  </a:extLst>
                </a:gridCol>
                <a:gridCol w="713549">
                  <a:extLst>
                    <a:ext uri="{9D8B030D-6E8A-4147-A177-3AD203B41FA5}">
                      <a16:colId xmlns:a16="http://schemas.microsoft.com/office/drawing/2014/main" xmlns="" val="3298834324"/>
                    </a:ext>
                  </a:extLst>
                </a:gridCol>
                <a:gridCol w="1108587">
                  <a:extLst>
                    <a:ext uri="{9D8B030D-6E8A-4147-A177-3AD203B41FA5}">
                      <a16:colId xmlns:a16="http://schemas.microsoft.com/office/drawing/2014/main" xmlns="" val="715048091"/>
                    </a:ext>
                  </a:extLst>
                </a:gridCol>
                <a:gridCol w="862464">
                  <a:extLst>
                    <a:ext uri="{9D8B030D-6E8A-4147-A177-3AD203B41FA5}">
                      <a16:colId xmlns:a16="http://schemas.microsoft.com/office/drawing/2014/main" xmlns="" val="1403938869"/>
                    </a:ext>
                  </a:extLst>
                </a:gridCol>
                <a:gridCol w="1447781">
                  <a:extLst>
                    <a:ext uri="{9D8B030D-6E8A-4147-A177-3AD203B41FA5}">
                      <a16:colId xmlns:a16="http://schemas.microsoft.com/office/drawing/2014/main" xmlns="" val="151427509"/>
                    </a:ext>
                  </a:extLst>
                </a:gridCol>
              </a:tblGrid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LTHSC.34-.BM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preT.DN1.Th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Tgd.g1.1+d1.24a+.Th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ILC2.SI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proB.FrA.BM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MF.226+II+480lo.PC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DC.103+11b-.SI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FRC.CD140a+.Madcam-.CD35-.SLN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295547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LTHSC.34+.BM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preT.DN2a.Th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Tgd.g1.1+d1.LN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ILC3.CCR6+.SI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proB.FrBC.BM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MF.Alv.Lu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DC.103+11b+.SI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5469332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MMP3.48+.BM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preT.DN2b.Th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Tgd.g2+d1.24a+.Th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ILC3.NKp46+.SI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preB.FrD.BM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MF.Fem.PC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DC.4+.Sp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Ep.MEChi.Th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581533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MMP4.135+.BM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preT.DN3.Th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Tgd.g2+d1.LN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ILC3.NKp46–CCR6–.SI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proB.CLP.BM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MF.ICAM+480hi.PC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DC.8+.Sp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IAP.SLN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9566926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STHSC.150-.BM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T.4.Nve.Fem.Sp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Tgd.g2+d17.24a+.Th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B.Fo.Sp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DC.pDC.Sp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2336534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T.4.Nve.Sp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Tgd.g2+d17.LN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B.FrE.BM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MF.microglia.Csf1KO.CNS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0172968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T.4.Sp.aCD3+CD40.18hr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B.GC.CB.Sp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MF.microglia.Csf1WT.CNS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6091005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GN.Thio.PC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B.GC.CC.Sp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MF.microglia.IL34KO.CNS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5960673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T.8.Nve.Sp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NK.27+11b-.BM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B.mem.Sp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MF.microglia.IL34WT.CNS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631013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T.8.Th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NK.27+11b-.Sp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B.MZ.Sp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02325163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T.DN4.Th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B.PB.Sp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MF.pIC.Alv.Lu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9456840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T.DP.Th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B.PC.BM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MF.RP.Sp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MC.heparinase.PC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90144008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T.ISP.Th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NK.27-11b+.BM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B.PC.Sp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MF.SI.LP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MC.Sk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9629768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T8.IEL.LCMV.d7.Gut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NK.27-11b+.Sp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Mo.6C+II-.Bl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MC.To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5411587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T8.MP.LCMV.d7.Sp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B.T1.Sp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Mo.6C-II-.Bl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4123924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T8.Tcm.LCMV.d180.Sp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B.T2.Sp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1612134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T8.TE.LCMV.d7.Sp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NKT.Sp.LPS.18hr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B.T3.Sp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94861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T8.Tem.LCMV.d180.Sp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NKT.Sp.LPS.3d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B1b.PC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2006342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T8.TN.P14.Sp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NKT.Sp.LPS.3hr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B.Fem.Sp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8464576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Treg.4.25hi.Sp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7101994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Treg.4.FP3+.Nrplo.Co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2793262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73564" y="1510247"/>
            <a:ext cx="586596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Cell populations for ATAC-</a:t>
            </a:r>
            <a:r>
              <a:rPr lang="en-US" sz="2400" dirty="0" err="1"/>
              <a:t>seq</a:t>
            </a:r>
            <a:endParaRPr lang="en-US" sz="2400" dirty="0"/>
          </a:p>
          <a:p>
            <a:pPr algn="ctr"/>
            <a:r>
              <a:rPr lang="en-US" sz="2400" dirty="0"/>
              <a:t>12 </a:t>
            </a:r>
            <a:r>
              <a:rPr lang="en-US" sz="2400" dirty="0" err="1"/>
              <a:t>ImmGen</a:t>
            </a:r>
            <a:r>
              <a:rPr lang="en-US" sz="2400" dirty="0"/>
              <a:t> labs (you’ll recognize your cells…)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7260" y="257760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0760" y="259104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HSC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5074" y="254282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gdT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8271" y="367874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8271" y="453354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NKT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8446" y="259813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8446" y="331523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9512" y="256490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1483" y="2566935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Mo.MF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6861" y="256021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6861" y="3992464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7870" y="255151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Stroma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17870" y="633375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97 populations planned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57350" y="634979"/>
            <a:ext cx="386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ImmGen</a:t>
            </a:r>
            <a:r>
              <a:rPr lang="en-US" sz="3600" dirty="0"/>
              <a:t> ATAC-</a:t>
            </a:r>
            <a:r>
              <a:rPr lang="en-US" sz="3600" dirty="0" err="1"/>
              <a:t>seq</a:t>
            </a:r>
            <a:endParaRPr lang="en-US" sz="3600" dirty="0"/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74" b="87500"/>
          <a:stretch>
            <a:fillRect/>
          </a:stretch>
        </p:blipFill>
        <p:spPr bwMode="auto">
          <a:xfrm>
            <a:off x="0" y="0"/>
            <a:ext cx="441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47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6245" y="672370"/>
            <a:ext cx="565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3.5B (7.0B) reads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/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1.6B (3.2B) </a:t>
            </a:r>
            <a:r>
              <a:rPr lang="en-US" dirty="0">
                <a:sym typeface="Wingdings" panose="05000000000000000000" pitchFamily="2" charset="2"/>
              </a:rPr>
              <a:t>good mapped reads for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199 samples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91188"/>
              </p:ext>
            </p:extLst>
          </p:nvPr>
        </p:nvGraphicFramePr>
        <p:xfrm>
          <a:off x="1138917" y="130629"/>
          <a:ext cx="8567489" cy="6622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09198" y="672370"/>
            <a:ext cx="2382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90</a:t>
            </a:r>
            <a:r>
              <a:rPr lang="en-US" sz="2400" dirty="0"/>
              <a:t> populations</a:t>
            </a:r>
          </a:p>
          <a:p>
            <a:r>
              <a:rPr lang="en-US" sz="2400" dirty="0"/>
              <a:t>Passed QC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-1289704" y="3275198"/>
            <a:ext cx="428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#mapped reads (removed duplicated reads)</a:t>
            </a:r>
          </a:p>
        </p:txBody>
      </p:sp>
    </p:spTree>
    <p:extLst>
      <p:ext uri="{BB962C8B-B14F-4D97-AF65-F5344CB8AC3E}">
        <p14:creationId xmlns:p14="http://schemas.microsoft.com/office/powerpoint/2010/main" val="237251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92875" y="184158"/>
            <a:ext cx="8796875" cy="2923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Data and statistics:</a:t>
            </a:r>
          </a:p>
          <a:p>
            <a:pPr>
              <a:buFontTx/>
              <a:buChar char="-"/>
            </a:pPr>
            <a:r>
              <a:rPr lang="uk-UA" sz="2500" dirty="0">
                <a:solidFill>
                  <a:srgbClr val="FF0000"/>
                </a:solidFill>
              </a:rPr>
              <a:t>548</a:t>
            </a:r>
            <a:r>
              <a:rPr lang="en-US" sz="2500" dirty="0">
                <a:solidFill>
                  <a:srgbClr val="FF0000"/>
                </a:solidFill>
              </a:rPr>
              <a:t>,</a:t>
            </a:r>
            <a:r>
              <a:rPr lang="uk-UA" sz="2500" dirty="0">
                <a:solidFill>
                  <a:srgbClr val="FF0000"/>
                </a:solidFill>
              </a:rPr>
              <a:t>439</a:t>
            </a:r>
            <a:r>
              <a:rPr lang="en-US" sz="2500" dirty="0"/>
              <a:t> enhancer/promoter peaks across 199 samples </a:t>
            </a:r>
          </a:p>
          <a:p>
            <a:pPr lvl="1">
              <a:buFontTx/>
              <a:buChar char="-"/>
            </a:pPr>
            <a:r>
              <a:rPr lang="en-US" sz="2000" dirty="0"/>
              <a:t>60K peaks within 1Kb of any TSS</a:t>
            </a:r>
          </a:p>
          <a:p>
            <a:pPr lvl="1">
              <a:buFontTx/>
              <a:buChar char="-"/>
            </a:pPr>
            <a:r>
              <a:rPr lang="en-US" sz="2000" dirty="0"/>
              <a:t>168K peaks within 10Kb of any TSS</a:t>
            </a:r>
          </a:p>
          <a:p>
            <a:pPr lvl="1">
              <a:buFontTx/>
              <a:buChar char="-"/>
            </a:pPr>
            <a:r>
              <a:rPr lang="en-US" sz="2000" dirty="0"/>
              <a:t>450K peaks within 100Kb of any TSS</a:t>
            </a:r>
          </a:p>
          <a:p>
            <a:pPr lvl="1">
              <a:buFontTx/>
              <a:buChar char="-"/>
            </a:pPr>
            <a:r>
              <a:rPr lang="is-IS" sz="2000" dirty="0"/>
              <a:t>547,364 peaks within 1Mb of any TSS</a:t>
            </a:r>
            <a:endParaRPr lang="en-US" sz="2000" dirty="0"/>
          </a:p>
          <a:p>
            <a:pPr>
              <a:buFontTx/>
              <a:buChar char="-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75" y="2994285"/>
            <a:ext cx="4270356" cy="3202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31" y="2994285"/>
            <a:ext cx="4270356" cy="3202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82400" y="646940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1484" y="2738612"/>
            <a:ext cx="17876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Sample specific?</a:t>
            </a:r>
            <a:endParaRPr kumimoji="1" lang="ja-JP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03286" y="6179413"/>
            <a:ext cx="3335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Number of samples </a:t>
            </a:r>
            <a:endParaRPr kumimoji="1" lang="ja-JP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06093" y="6234895"/>
            <a:ext cx="33350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Number of samples </a:t>
            </a:r>
            <a:endParaRPr kumimoji="1" lang="ja-JP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9425" y="59163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200</a:t>
            </a:r>
            <a:endParaRPr kumimoji="1" lang="ja-JP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21638" y="5916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0525" y="5929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69781" y="58916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200</a:t>
            </a:r>
            <a:endParaRPr kumimoji="1" lang="ja-JP" alt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256532" y="4308579"/>
            <a:ext cx="1793058" cy="3681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Number of peaks</a:t>
            </a:r>
            <a:endParaRPr kumimoji="1" lang="ja-JP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63244" y="2642592"/>
            <a:ext cx="271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Promoter peaks (&lt;1Kb TSS)</a:t>
            </a:r>
            <a:endParaRPr kumimoji="1" lang="ja-JP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39489" y="2642040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All peaks (&lt;1Mb)</a:t>
            </a:r>
            <a:endParaRPr kumimoji="1" lang="ja-JP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92367" y="3527036"/>
            <a:ext cx="101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common</a:t>
            </a:r>
            <a:endParaRPr kumimoji="1" lang="ja-JP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60644" y="3460189"/>
            <a:ext cx="93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Sample specific</a:t>
            </a:r>
            <a:endParaRPr kumimoji="1" lang="ja-JP" alt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45702" y="3711702"/>
            <a:ext cx="1149081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22532" y="5891695"/>
            <a:ext cx="2218581" cy="3822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02210" y="5878523"/>
            <a:ext cx="2951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100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559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1185" y="2621307"/>
            <a:ext cx="8153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Sample clustering by TSS vs distant ATAC peaks</a:t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-- How can we discriminate immune cell populations by ATAC?</a:t>
            </a:r>
          </a:p>
          <a:p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“cis-questions” </a:t>
            </a:r>
            <a:r>
              <a:rPr lang="en-US" dirty="0"/>
              <a:t>—assignment of peaks to target gene</a:t>
            </a:r>
          </a:p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How can we map ATAC peak to gene expression?</a:t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Correlations? </a:t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“trans-questions” </a:t>
            </a:r>
            <a:r>
              <a:rPr lang="en-US" dirty="0"/>
              <a:t>—assignment of TFs/motifs to peaks</a:t>
            </a:r>
          </a:p>
          <a:p>
            <a:r>
              <a:rPr lang="en-US" dirty="0"/>
              <a:t>	using motif to predict TF binding events</a:t>
            </a:r>
            <a:br>
              <a:rPr lang="en-US" dirty="0"/>
            </a:br>
            <a:r>
              <a:rPr lang="en-US" dirty="0"/>
              <a:t>	:</a:t>
            </a: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footprint</a:t>
            </a:r>
            <a:r>
              <a:rPr lang="fr-FR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analyses</a:t>
            </a: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/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: TF to cell maps</a:t>
            </a:r>
          </a:p>
          <a:p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Splicing – Can differential peaks explain differential splicing (Tal)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Regulatory network 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other data (Single Cell </a:t>
            </a:r>
            <a:r>
              <a:rPr lang="en-US" dirty="0" err="1"/>
              <a:t>RNASeq</a:t>
            </a:r>
            <a:r>
              <a:rPr lang="en-US" dirty="0"/>
              <a:t>, </a:t>
            </a:r>
            <a:r>
              <a:rPr lang="en-US" dirty="0" err="1"/>
              <a:t>ChipSeq</a:t>
            </a:r>
            <a:r>
              <a:rPr lang="en-US" dirty="0"/>
              <a:t>)</a:t>
            </a: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8786" y="13835"/>
            <a:ext cx="235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Analysis 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5504" y="2163415"/>
            <a:ext cx="102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Analysis by “Computational Analysis Working Group” (CAWG: Caleb, Sara, Jason, Hide, Tal, Bingfei?, others?)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5504" y="1064168"/>
            <a:ext cx="160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Analysis by all: </a:t>
            </a:r>
          </a:p>
        </p:txBody>
      </p:sp>
      <p:sp>
        <p:nvSpPr>
          <p:cNvPr id="7" name="Rectangle 6"/>
          <p:cNvSpPr/>
          <p:nvPr/>
        </p:nvSpPr>
        <p:spPr>
          <a:xfrm>
            <a:off x="2723148" y="1110334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As data structures (genome maps, enhancer tables, TF tables, </a:t>
            </a:r>
            <a:r>
              <a:rPr lang="en-US" dirty="0" err="1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) become available, analyze in relation to immunologic context. Jamboree ??</a:t>
            </a:r>
          </a:p>
        </p:txBody>
      </p:sp>
    </p:spTree>
    <p:extLst>
      <p:ext uri="{BB962C8B-B14F-4D97-AF65-F5344CB8AC3E}">
        <p14:creationId xmlns:p14="http://schemas.microsoft.com/office/powerpoint/2010/main" val="426854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" y="130781"/>
            <a:ext cx="10515600" cy="249169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02733" y="3097199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Choose set of peaks with feature (e.g. </a:t>
            </a:r>
            <a:r>
              <a:rPr lang="en-US" b="1" dirty="0">
                <a:solidFill>
                  <a:srgbClr val="189F99"/>
                </a:solidFill>
              </a:rPr>
              <a:t>TF binding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Sum reads across annotation (</a:t>
            </a:r>
            <a:r>
              <a:rPr lang="en-US" b="1" dirty="0">
                <a:solidFill>
                  <a:srgbClr val="189F99"/>
                </a:solidFill>
              </a:rPr>
              <a:t>observed</a:t>
            </a:r>
            <a:r>
              <a:rPr lang="en-US" b="1" baseline="-25000" dirty="0">
                <a:solidFill>
                  <a:srgbClr val="189F99"/>
                </a:solidFill>
              </a:rPr>
              <a:t>TF </a:t>
            </a:r>
            <a:r>
              <a:rPr lang="en-US" b="1" dirty="0"/>
              <a:t>– expected)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Sample a matched set of </a:t>
            </a:r>
            <a:r>
              <a:rPr lang="en-US" b="1" dirty="0">
                <a:solidFill>
                  <a:srgbClr val="AB1715"/>
                </a:solidFill>
              </a:rPr>
              <a:t>background peaks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Matched for intensity and insertion bias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Sum across background: (</a:t>
            </a:r>
            <a:r>
              <a:rPr lang="en-US" b="1" dirty="0">
                <a:solidFill>
                  <a:srgbClr val="AB1715"/>
                </a:solidFill>
              </a:rPr>
              <a:t>observed</a:t>
            </a:r>
            <a:r>
              <a:rPr lang="en-US" b="1" baseline="-25000" dirty="0">
                <a:solidFill>
                  <a:srgbClr val="AB1715"/>
                </a:solidFill>
              </a:rPr>
              <a:t>BG</a:t>
            </a:r>
            <a:r>
              <a:rPr lang="en-US" b="1" baseline="-25000" dirty="0">
                <a:solidFill>
                  <a:srgbClr val="189F99"/>
                </a:solidFill>
              </a:rPr>
              <a:t> </a:t>
            </a:r>
            <a:r>
              <a:rPr lang="en-US" b="1" dirty="0"/>
              <a:t>– expected)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06580" y="640240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Buenrostro</a:t>
            </a:r>
            <a:r>
              <a:rPr lang="en-US" dirty="0">
                <a:latin typeface="Arial"/>
                <a:cs typeface="Arial"/>
              </a:rPr>
              <a:t> et al. Nature (2015)</a:t>
            </a:r>
          </a:p>
        </p:txBody>
      </p:sp>
    </p:spTree>
    <p:extLst>
      <p:ext uri="{BB962C8B-B14F-4D97-AF65-F5344CB8AC3E}">
        <p14:creationId xmlns:p14="http://schemas.microsoft.com/office/powerpoint/2010/main" val="136401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787218"/>
            <a:ext cx="5677807" cy="382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4354" y="6311900"/>
            <a:ext cx="5373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Cavalli, G., &amp; </a:t>
            </a:r>
            <a:r>
              <a:rPr lang="it-IT" dirty="0" err="1"/>
              <a:t>Misteli,T</a:t>
            </a:r>
            <a:r>
              <a:rPr lang="it-IT" dirty="0"/>
              <a:t>. Nature </a:t>
            </a:r>
            <a:r>
              <a:rPr lang="it-IT" dirty="0" err="1"/>
              <a:t>Structural</a:t>
            </a:r>
            <a:r>
              <a:rPr lang="it-IT" dirty="0"/>
              <a:t> </a:t>
            </a:r>
            <a:r>
              <a:rPr lang="it-IT" dirty="0" err="1"/>
              <a:t>Biology</a:t>
            </a:r>
            <a:r>
              <a:rPr lang="it-IT" dirty="0"/>
              <a:t> (2013) </a:t>
            </a:r>
          </a:p>
          <a:p>
            <a:pPr algn="ctr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25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84"/>
            <a:ext cx="5012267" cy="4813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63" y="1216918"/>
            <a:ext cx="4895747" cy="479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38" y="1276184"/>
            <a:ext cx="4427620" cy="46735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45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Sample-Sample Correlations</a:t>
            </a:r>
          </a:p>
        </p:txBody>
      </p:sp>
    </p:spTree>
    <p:extLst>
      <p:ext uri="{BB962C8B-B14F-4D97-AF65-F5344CB8AC3E}">
        <p14:creationId xmlns:p14="http://schemas.microsoft.com/office/powerpoint/2010/main" val="110616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811867" y="604859"/>
            <a:ext cx="8475133" cy="4525963"/>
          </a:xfrm>
        </p:spPr>
        <p:txBody>
          <a:bodyPr>
            <a:normAutofit/>
          </a:bodyPr>
          <a:lstStyle/>
          <a:p>
            <a:r>
              <a:rPr lang="en-US" sz="2500" dirty="0"/>
              <a:t>Historical: based on linear distance from TSS</a:t>
            </a:r>
          </a:p>
          <a:p>
            <a:pPr lvl="1"/>
            <a:r>
              <a:rPr lang="is-IS" sz="1600" dirty="0"/>
              <a:t>60199 peaks are within 1Kb of at least 1 TSS – 18K genes covered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~10% are within 1Kb </a:t>
            </a:r>
            <a:r>
              <a:rPr lang="en-US" sz="1600" dirty="0"/>
              <a:t>of &gt; 1 TSSs</a:t>
            </a:r>
          </a:p>
          <a:p>
            <a:pPr lvl="1"/>
            <a:r>
              <a:rPr lang="en-US" sz="1600" dirty="0"/>
              <a:t>168417 peaks are within 10Kb of at least 1 TSS – 22K genes covered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~20% are within 10Kb </a:t>
            </a:r>
            <a:r>
              <a:rPr lang="en-US" sz="1600" dirty="0"/>
              <a:t>of &gt; 1 TSSs</a:t>
            </a:r>
          </a:p>
          <a:p>
            <a:pPr lvl="1"/>
            <a:r>
              <a:rPr lang="en-US" sz="1600" dirty="0"/>
              <a:t>459970 peaks are within 100Kb of at least 1 TSS – 24K genes covered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~50% are within  100Kb </a:t>
            </a:r>
            <a:r>
              <a:rPr lang="en-US" sz="1600" dirty="0"/>
              <a:t>of &gt; 2 TSSs, 25% &gt; 4 TSSs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67" y="2959989"/>
            <a:ext cx="3649917" cy="2737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545" y="2968912"/>
            <a:ext cx="3494053" cy="26205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29935" y="6194088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Assignment based “TSS” or promoter peaks is too limiting (&lt;10% of peaks accounted for)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Expanding the </a:t>
            </a:r>
            <a:r>
              <a:rPr lang="en-US" sz="1600" i="1" dirty="0" err="1">
                <a:solidFill>
                  <a:schemeClr val="tx1"/>
                </a:solidFill>
              </a:rPr>
              <a:t>cis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window blindly is likely to introduce too many false positive assignments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083" y="2942967"/>
            <a:ext cx="25363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genes / peak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91749" y="3027361"/>
            <a:ext cx="2370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&lt;10Kb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52007" y="3027361"/>
            <a:ext cx="19652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&lt;100Kb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0834" y="5688876"/>
            <a:ext cx="18049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genes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2349" y="5640333"/>
            <a:ext cx="18049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genes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9528" y="5410896"/>
            <a:ext cx="5747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02234" y="5406738"/>
            <a:ext cx="5747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20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25893" y="5305748"/>
            <a:ext cx="5747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100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86401" y="5297960"/>
            <a:ext cx="55503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200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77248" y="5318984"/>
            <a:ext cx="5747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27465" y="5432589"/>
            <a:ext cx="5747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040981" y="4082064"/>
            <a:ext cx="17951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Number of peaks</a:t>
            </a:r>
          </a:p>
        </p:txBody>
      </p:sp>
    </p:spTree>
    <p:extLst>
      <p:ext uri="{BB962C8B-B14F-4D97-AF65-F5344CB8AC3E}">
        <p14:creationId xmlns:p14="http://schemas.microsoft.com/office/powerpoint/2010/main" val="209683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9491"/>
            <a:ext cx="10515600" cy="4351338"/>
          </a:xfrm>
        </p:spPr>
        <p:txBody>
          <a:bodyPr/>
          <a:lstStyle/>
          <a:p>
            <a:r>
              <a:rPr lang="en-US" dirty="0"/>
              <a:t>Assessing chromatin structure</a:t>
            </a:r>
          </a:p>
          <a:p>
            <a:pPr lvl="1"/>
            <a:r>
              <a:rPr lang="en-US" dirty="0"/>
              <a:t>ATAC-Seq</a:t>
            </a:r>
          </a:p>
          <a:p>
            <a:r>
              <a:rPr lang="en-US" dirty="0"/>
              <a:t>Data collected for </a:t>
            </a:r>
            <a:r>
              <a:rPr lang="en-US" dirty="0" err="1"/>
              <a:t>ImmGen</a:t>
            </a:r>
            <a:endParaRPr lang="en-US" dirty="0"/>
          </a:p>
          <a:p>
            <a:r>
              <a:rPr lang="en-US" dirty="0"/>
              <a:t>Initial Analyses</a:t>
            </a:r>
          </a:p>
          <a:p>
            <a:r>
              <a:rPr lang="en-US" dirty="0"/>
              <a:t>Data access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41" y="4944004"/>
            <a:ext cx="1905000" cy="12668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6753" y="5148515"/>
            <a:ext cx="30737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Caleb </a:t>
            </a:r>
            <a:r>
              <a:rPr lang="en-US" altLang="ja-JP" b="1" dirty="0" smtClean="0"/>
              <a:t>Lareau (Buenrostro lab) </a:t>
            </a:r>
          </a:p>
          <a:p>
            <a:r>
              <a:rPr lang="en-US" altLang="ja-JP" b="1" dirty="0" smtClean="0"/>
              <a:t>Hide Yoshida (CBDM lab)</a:t>
            </a:r>
          </a:p>
          <a:p>
            <a:r>
              <a:rPr lang="en-US" altLang="ja-JP" b="1" dirty="0" smtClean="0"/>
              <a:t>Sara </a:t>
            </a:r>
            <a:r>
              <a:rPr lang="en-US" altLang="ja-JP" b="1" dirty="0"/>
              <a:t>Mostafavi 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75151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65348" y="499748"/>
            <a:ext cx="8475133" cy="970162"/>
          </a:xfrm>
        </p:spPr>
        <p:txBody>
          <a:bodyPr>
            <a:normAutofit fontScale="92500"/>
          </a:bodyPr>
          <a:lstStyle/>
          <a:p>
            <a:r>
              <a:rPr lang="en-US" sz="2500" dirty="0" err="1"/>
              <a:t>ImmGen</a:t>
            </a:r>
            <a:r>
              <a:rPr lang="en-US" sz="2500" dirty="0"/>
              <a:t>: based on “co-activity”</a:t>
            </a:r>
          </a:p>
          <a:p>
            <a:pPr lvl="1"/>
            <a:r>
              <a:rPr lang="en-US" sz="2100" dirty="0"/>
              <a:t>Correlation between expression and ATAC intensity across &gt; 80 cell types</a:t>
            </a:r>
          </a:p>
          <a:p>
            <a:pPr lvl="1"/>
            <a:endParaRPr lang="is-I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81" y="2225301"/>
            <a:ext cx="4652754" cy="3489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48" y="2051050"/>
            <a:ext cx="4885089" cy="3663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8086" y="6011941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Assessing correlation between ATAC intensity and RNA expression enables refined assignments of peaks to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3783" y="1325002"/>
            <a:ext cx="8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“Near” and “far” peak examples for co-activity of expression and ATAC intensity across cell types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7395" y="2085831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“far” (208Kb from Pax5)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0149" y="2040635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“near” (10bp from </a:t>
            </a:r>
            <a:r>
              <a:rPr lang="en-US" dirty="0" err="1"/>
              <a:t>Napsa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344811" y="3532261"/>
            <a:ext cx="192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3105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40" y="2738161"/>
            <a:ext cx="4240107" cy="318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86" y="2738161"/>
            <a:ext cx="4240106" cy="3180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6734" y="722900"/>
            <a:ext cx="340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some negative associations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6734" y="1168074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Interesting: only a small number of peaks are repressing transcriptional activity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22773" y="3882991"/>
            <a:ext cx="192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9302" y="2646941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698Kb from Cd81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6721" y="2649441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482Kb from Ppm1h</a:t>
            </a:r>
          </a:p>
        </p:txBody>
      </p:sp>
    </p:spTree>
    <p:extLst>
      <p:ext uri="{BB962C8B-B14F-4D97-AF65-F5344CB8AC3E}">
        <p14:creationId xmlns:p14="http://schemas.microsoft.com/office/powerpoint/2010/main" val="259753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22" y="1809898"/>
            <a:ext cx="7404893" cy="5001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79685" y="6488668"/>
            <a:ext cx="11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Pvalue</a:t>
            </a:r>
            <a:r>
              <a:rPr lang="en-US" dirty="0"/>
              <a:t> bin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87400" y="42316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What’s the relationship between distance to TSS and peak/RNA co-activity?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80302" y="1283957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Expected (?): Closer peaks are more strongly associated with RNA expression across cells</a:t>
            </a:r>
          </a:p>
        </p:txBody>
      </p:sp>
    </p:spTree>
    <p:extLst>
      <p:ext uri="{BB962C8B-B14F-4D97-AF65-F5344CB8AC3E}">
        <p14:creationId xmlns:p14="http://schemas.microsoft.com/office/powerpoint/2010/main" val="3119415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51567" y="999056"/>
            <a:ext cx="8475133" cy="1589204"/>
          </a:xfrm>
        </p:spPr>
        <p:txBody>
          <a:bodyPr>
            <a:normAutofit/>
          </a:bodyPr>
          <a:lstStyle/>
          <a:p>
            <a:r>
              <a:rPr lang="en-US" sz="2500" dirty="0" err="1"/>
              <a:t>ImmGen</a:t>
            </a:r>
            <a:r>
              <a:rPr lang="en-US" sz="2500" dirty="0"/>
              <a:t>: based on “co-activity”</a:t>
            </a:r>
          </a:p>
          <a:p>
            <a:pPr lvl="1"/>
            <a:r>
              <a:rPr lang="en-US" sz="1800" dirty="0"/>
              <a:t>Correlation between expression and ATAC intensity across &gt; 80 cell types</a:t>
            </a:r>
          </a:p>
          <a:p>
            <a:pPr lvl="1"/>
            <a:r>
              <a:rPr lang="en-US" sz="1800" dirty="0" err="1">
                <a:solidFill>
                  <a:srgbClr val="0000FF"/>
                </a:solidFill>
              </a:rPr>
              <a:t>Bonferroni</a:t>
            </a:r>
            <a:r>
              <a:rPr lang="en-US" sz="1800" dirty="0"/>
              <a:t> significant associations: </a:t>
            </a:r>
            <a:r>
              <a:rPr lang="cs-CZ" sz="1800" dirty="0"/>
              <a:t>38921 </a:t>
            </a:r>
            <a:r>
              <a:rPr lang="cs-CZ" sz="1800" dirty="0" err="1"/>
              <a:t>total</a:t>
            </a:r>
            <a:r>
              <a:rPr lang="cs-CZ" sz="1800" dirty="0"/>
              <a:t> – 5919 </a:t>
            </a:r>
            <a:r>
              <a:rPr lang="cs-CZ" sz="1800" dirty="0" err="1"/>
              <a:t>genes</a:t>
            </a:r>
            <a:r>
              <a:rPr lang="cs-CZ" sz="1800" dirty="0"/>
              <a:t> &amp; 29397 </a:t>
            </a:r>
            <a:r>
              <a:rPr lang="cs-CZ" sz="1800" dirty="0" err="1"/>
              <a:t>peaks</a:t>
            </a:r>
            <a:r>
              <a:rPr lang="cs-CZ" sz="1800" dirty="0"/>
              <a:t> </a:t>
            </a:r>
          </a:p>
          <a:p>
            <a:pPr lvl="1"/>
            <a:r>
              <a:rPr lang="cs-CZ" sz="1800" dirty="0">
                <a:solidFill>
                  <a:srgbClr val="0000FF"/>
                </a:solidFill>
              </a:rPr>
              <a:t>FDR 5%</a:t>
            </a:r>
            <a:r>
              <a:rPr lang="cs-CZ" sz="1800" dirty="0"/>
              <a:t>: </a:t>
            </a:r>
            <a:r>
              <a:rPr lang="is-IS" sz="1800" dirty="0"/>
              <a:t>704478 total – </a:t>
            </a:r>
            <a:r>
              <a:rPr lang="cs-CZ" sz="1800" dirty="0">
                <a:solidFill>
                  <a:srgbClr val="FF0000"/>
                </a:solidFill>
              </a:rPr>
              <a:t>19789 </a:t>
            </a:r>
            <a:r>
              <a:rPr lang="cs-CZ" sz="1800" dirty="0" err="1">
                <a:solidFill>
                  <a:srgbClr val="FF0000"/>
                </a:solidFill>
              </a:rPr>
              <a:t>genes</a:t>
            </a:r>
            <a:r>
              <a:rPr lang="cs-CZ" sz="1800" dirty="0">
                <a:solidFill>
                  <a:srgbClr val="FF0000"/>
                </a:solidFill>
              </a:rPr>
              <a:t> &amp; 275494 </a:t>
            </a:r>
            <a:r>
              <a:rPr lang="cs-CZ" sz="1800" dirty="0" err="1">
                <a:solidFill>
                  <a:srgbClr val="FF0000"/>
                </a:solidFill>
              </a:rPr>
              <a:t>peaks</a:t>
            </a:r>
            <a:endParaRPr lang="cs-CZ" sz="1800" dirty="0">
              <a:solidFill>
                <a:srgbClr val="FF0000"/>
              </a:solidFill>
            </a:endParaRP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is-I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176"/>
          <a:stretch/>
        </p:blipFill>
        <p:spPr>
          <a:xfrm>
            <a:off x="1951567" y="3268980"/>
            <a:ext cx="4307840" cy="2966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6118860" y="3370580"/>
            <a:ext cx="4307840" cy="28651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97100" y="2562506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assign ~70% of peaks to genes based on co-activity (at 5% FDR)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35221" y="4657098"/>
            <a:ext cx="174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 these SEs? (note no huge SEs)</a:t>
            </a:r>
          </a:p>
        </p:txBody>
      </p:sp>
      <p:sp>
        <p:nvSpPr>
          <p:cNvPr id="11" name="Oval 10"/>
          <p:cNvSpPr/>
          <p:nvPr/>
        </p:nvSpPr>
        <p:spPr>
          <a:xfrm>
            <a:off x="9001217" y="5283601"/>
            <a:ext cx="885214" cy="84662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79" y="64484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DNA-motif in peaks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12806" y="69334"/>
            <a:ext cx="529029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“trans-questions” </a:t>
            </a:r>
            <a:r>
              <a:rPr lang="en-US" dirty="0"/>
              <a:t>—assignment of TFs/motifs to peaks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70546" y="1144032"/>
            <a:ext cx="6539308" cy="2699246"/>
            <a:chOff x="974544" y="423283"/>
            <a:chExt cx="6539308" cy="2699246"/>
          </a:xfrm>
        </p:grpSpPr>
        <p:sp>
          <p:nvSpPr>
            <p:cNvPr id="8" name="Freeform: Shape 7"/>
            <p:cNvSpPr/>
            <p:nvPr/>
          </p:nvSpPr>
          <p:spPr>
            <a:xfrm>
              <a:off x="2988007" y="1712528"/>
              <a:ext cx="982361" cy="1261180"/>
            </a:xfrm>
            <a:custGeom>
              <a:avLst/>
              <a:gdLst>
                <a:gd name="connsiteX0" fmla="*/ 28140 w 982361"/>
                <a:gd name="connsiteY0" fmla="*/ 1162350 h 1261180"/>
                <a:gd name="connsiteX1" fmla="*/ 266265 w 982361"/>
                <a:gd name="connsiteY1" fmla="*/ 1067100 h 1261180"/>
                <a:gd name="connsiteX2" fmla="*/ 552015 w 982361"/>
                <a:gd name="connsiteY2" fmla="*/ 300 h 1261180"/>
                <a:gd name="connsiteX3" fmla="*/ 752040 w 982361"/>
                <a:gd name="connsiteY3" fmla="*/ 1181400 h 1261180"/>
                <a:gd name="connsiteX4" fmla="*/ 952065 w 982361"/>
                <a:gd name="connsiteY4" fmla="*/ 1152825 h 1261180"/>
                <a:gd name="connsiteX5" fmla="*/ 28140 w 982361"/>
                <a:gd name="connsiteY5" fmla="*/ 1162350 h 126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361" h="1261180">
                  <a:moveTo>
                    <a:pt x="28140" y="1162350"/>
                  </a:moveTo>
                  <a:cubicBezTo>
                    <a:pt x="-86160" y="1148062"/>
                    <a:pt x="178953" y="1260775"/>
                    <a:pt x="266265" y="1067100"/>
                  </a:cubicBezTo>
                  <a:cubicBezTo>
                    <a:pt x="353577" y="873425"/>
                    <a:pt x="471053" y="-18750"/>
                    <a:pt x="552015" y="300"/>
                  </a:cubicBezTo>
                  <a:cubicBezTo>
                    <a:pt x="632977" y="19350"/>
                    <a:pt x="685365" y="989313"/>
                    <a:pt x="752040" y="1181400"/>
                  </a:cubicBezTo>
                  <a:cubicBezTo>
                    <a:pt x="818715" y="1373487"/>
                    <a:pt x="1067953" y="1159175"/>
                    <a:pt x="952065" y="1152825"/>
                  </a:cubicBezTo>
                  <a:cubicBezTo>
                    <a:pt x="836177" y="1146475"/>
                    <a:pt x="142440" y="1176638"/>
                    <a:pt x="28140" y="116235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514946" y="1712528"/>
              <a:ext cx="2909028" cy="1261180"/>
            </a:xfrm>
            <a:custGeom>
              <a:avLst/>
              <a:gdLst>
                <a:gd name="connsiteX0" fmla="*/ 28140 w 982361"/>
                <a:gd name="connsiteY0" fmla="*/ 1162350 h 1261180"/>
                <a:gd name="connsiteX1" fmla="*/ 266265 w 982361"/>
                <a:gd name="connsiteY1" fmla="*/ 1067100 h 1261180"/>
                <a:gd name="connsiteX2" fmla="*/ 552015 w 982361"/>
                <a:gd name="connsiteY2" fmla="*/ 300 h 1261180"/>
                <a:gd name="connsiteX3" fmla="*/ 752040 w 982361"/>
                <a:gd name="connsiteY3" fmla="*/ 1181400 h 1261180"/>
                <a:gd name="connsiteX4" fmla="*/ 952065 w 982361"/>
                <a:gd name="connsiteY4" fmla="*/ 1152825 h 1261180"/>
                <a:gd name="connsiteX5" fmla="*/ 28140 w 982361"/>
                <a:gd name="connsiteY5" fmla="*/ 1162350 h 126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361" h="1261180">
                  <a:moveTo>
                    <a:pt x="28140" y="1162350"/>
                  </a:moveTo>
                  <a:cubicBezTo>
                    <a:pt x="-86160" y="1148062"/>
                    <a:pt x="178953" y="1260775"/>
                    <a:pt x="266265" y="1067100"/>
                  </a:cubicBezTo>
                  <a:cubicBezTo>
                    <a:pt x="353577" y="873425"/>
                    <a:pt x="471053" y="-18750"/>
                    <a:pt x="552015" y="300"/>
                  </a:cubicBezTo>
                  <a:cubicBezTo>
                    <a:pt x="632977" y="19350"/>
                    <a:pt x="685365" y="989313"/>
                    <a:pt x="752040" y="1181400"/>
                  </a:cubicBezTo>
                  <a:cubicBezTo>
                    <a:pt x="818715" y="1373487"/>
                    <a:pt x="1067953" y="1159175"/>
                    <a:pt x="952065" y="1152825"/>
                  </a:cubicBezTo>
                  <a:cubicBezTo>
                    <a:pt x="836177" y="1146475"/>
                    <a:pt x="142440" y="1176638"/>
                    <a:pt x="28140" y="116235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8627" y="2911709"/>
              <a:ext cx="4975225" cy="210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654927" y="2874878"/>
              <a:ext cx="483406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74544" y="2158452"/>
              <a:ext cx="156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ATAC-</a:t>
              </a:r>
              <a:r>
                <a:rPr lang="en-US" dirty="0" err="1"/>
                <a:t>seq</a:t>
              </a:r>
              <a:r>
                <a:rPr lang="en-US" dirty="0"/>
                <a:t> track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5201" t="15215" r="48902" b="58948"/>
            <a:stretch/>
          </p:blipFill>
          <p:spPr>
            <a:xfrm>
              <a:off x="4889079" y="423283"/>
              <a:ext cx="2394774" cy="1097281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22729" y="1528175"/>
              <a:ext cx="609391" cy="13835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760721" y="1515649"/>
              <a:ext cx="1316484" cy="13960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532120" y="2890278"/>
              <a:ext cx="228600" cy="1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889079" y="1503348"/>
              <a:ext cx="2228001" cy="17218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051769" y="4443564"/>
            <a:ext cx="434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motif score by sequence similarity </a:t>
            </a:r>
            <a:br>
              <a:rPr lang="en-US" dirty="0"/>
            </a:br>
            <a:r>
              <a:rPr lang="en-US" dirty="0" smtClean="0"/>
              <a:t>(“candidate” </a:t>
            </a:r>
            <a:r>
              <a:rPr lang="en-US" dirty="0"/>
              <a:t>for TF binding sites)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70605" y="101417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542422" y="3737868"/>
            <a:ext cx="0" cy="621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410948" y="5987823"/>
            <a:ext cx="25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 TF binding events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42422" y="5225459"/>
            <a:ext cx="0" cy="621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584082" y="5849323"/>
            <a:ext cx="15454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Motif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Left Brace 43"/>
          <p:cNvSpPr/>
          <p:nvPr/>
        </p:nvSpPr>
        <p:spPr>
          <a:xfrm>
            <a:off x="7319976" y="5906218"/>
            <a:ext cx="275573" cy="5204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2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022"/>
          <a:stretch/>
        </p:blipFill>
        <p:spPr>
          <a:xfrm>
            <a:off x="2278964" y="1442113"/>
            <a:ext cx="7848755" cy="3516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1346" y="6310806"/>
            <a:ext cx="365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Helvetica-Bold"/>
              </a:rPr>
              <a:t>Galip</a:t>
            </a:r>
            <a:r>
              <a:rPr lang="en-US" dirty="0">
                <a:latin typeface="Helvetica-Bold"/>
              </a:rPr>
              <a:t> </a:t>
            </a:r>
            <a:r>
              <a:rPr lang="en-US" dirty="0" err="1">
                <a:latin typeface="Helvetica-Bold"/>
              </a:rPr>
              <a:t>Gurkan</a:t>
            </a:r>
            <a:r>
              <a:rPr lang="en-US" dirty="0">
                <a:latin typeface="Helvetica-Bold"/>
              </a:rPr>
              <a:t> </a:t>
            </a:r>
            <a:r>
              <a:rPr lang="en-US" dirty="0" err="1">
                <a:latin typeface="Helvetica-Bold"/>
              </a:rPr>
              <a:t>Yardımcı</a:t>
            </a:r>
            <a:r>
              <a:rPr lang="en-US" dirty="0">
                <a:latin typeface="Helvetica-Bold"/>
              </a:rPr>
              <a:t> et al.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54" y="679574"/>
            <a:ext cx="333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What’s foot-printing(FT)?</a:t>
            </a:r>
          </a:p>
        </p:txBody>
      </p:sp>
      <p:sp>
        <p:nvSpPr>
          <p:cNvPr id="7" name="Rectangle 6"/>
          <p:cNvSpPr/>
          <p:nvPr/>
        </p:nvSpPr>
        <p:spPr>
          <a:xfrm>
            <a:off x="2724768" y="5498694"/>
            <a:ext cx="627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D1E"/>
                </a:solidFill>
                <a:latin typeface="Minion Pro"/>
              </a:rPr>
              <a:t>footprint likelihood ratio (FLR = footprint quality score),</a:t>
            </a:r>
            <a:endParaRPr lang="en-US" dirty="0"/>
          </a:p>
          <a:p>
            <a:r>
              <a:rPr lang="en-US" dirty="0"/>
              <a:t> significantly higher in cells where the TF in question is expressed </a:t>
            </a:r>
            <a:r>
              <a:rPr lang="en-US" dirty="0">
                <a:solidFill>
                  <a:srgbClr val="211D1E"/>
                </a:solidFill>
                <a:latin typeface="Minion Pro"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2806" y="69334"/>
            <a:ext cx="529029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“trans-questions” </a:t>
            </a:r>
            <a:r>
              <a:rPr lang="en-US" dirty="0"/>
              <a:t>—assignment of TFs/motifs to peaks</a:t>
            </a:r>
          </a:p>
        </p:txBody>
      </p:sp>
    </p:spTree>
    <p:extLst>
      <p:ext uri="{BB962C8B-B14F-4D97-AF65-F5344CB8AC3E}">
        <p14:creationId xmlns:p14="http://schemas.microsoft.com/office/powerpoint/2010/main" val="139356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r="30326"/>
          <a:stretch/>
        </p:blipFill>
        <p:spPr>
          <a:xfrm>
            <a:off x="641563" y="1636361"/>
            <a:ext cx="2823643" cy="5059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r="30026"/>
          <a:stretch/>
        </p:blipFill>
        <p:spPr>
          <a:xfrm>
            <a:off x="7673860" y="1635444"/>
            <a:ext cx="2814679" cy="4993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508" t="11250" r="34565" b="72153"/>
          <a:stretch/>
        </p:blipFill>
        <p:spPr>
          <a:xfrm>
            <a:off x="162555" y="297327"/>
            <a:ext cx="4221619" cy="1138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311" t="18007" r="37101" b="50040"/>
          <a:stretch/>
        </p:blipFill>
        <p:spPr>
          <a:xfrm>
            <a:off x="7561168" y="240444"/>
            <a:ext cx="3148662" cy="1105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46183" y="5532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GR(NR3C1)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1481" y="297327"/>
            <a:ext cx="6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CTCF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300129" y="1345809"/>
            <a:ext cx="1997382" cy="29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62539" y="1360323"/>
            <a:ext cx="1489776" cy="275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 r="30822"/>
          <a:stretch/>
        </p:blipFill>
        <p:spPr>
          <a:xfrm>
            <a:off x="4298765" y="1635902"/>
            <a:ext cx="2809977" cy="50603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1805" t="13809" r="48902" b="54626"/>
          <a:stretch/>
        </p:blipFill>
        <p:spPr>
          <a:xfrm>
            <a:off x="4510256" y="153824"/>
            <a:ext cx="2571981" cy="13405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09375" y="15382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Nrf1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4699191" y="1285876"/>
            <a:ext cx="917572" cy="34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00913" y="1285876"/>
            <a:ext cx="1089025" cy="34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9294164" y="1244600"/>
            <a:ext cx="139700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655194" y="1293778"/>
            <a:ext cx="1308770" cy="344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6200000">
            <a:off x="-1443181" y="3920922"/>
            <a:ext cx="355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Genomic locus (centered on motif)</a:t>
            </a:r>
            <a:endParaRPr kumimoji="1" lang="ja-JP" altLang="en-US" dirty="0"/>
          </a:p>
        </p:txBody>
      </p:sp>
      <p:sp>
        <p:nvSpPr>
          <p:cNvPr id="4" name="Rectangle 3"/>
          <p:cNvSpPr/>
          <p:nvPr/>
        </p:nvSpPr>
        <p:spPr>
          <a:xfrm rot="10800000">
            <a:off x="10691163" y="5188768"/>
            <a:ext cx="362494" cy="1394912"/>
          </a:xfrm>
          <a:prstGeom prst="rect">
            <a:avLst/>
          </a:prstGeom>
          <a:gradFill>
            <a:gsLst>
              <a:gs pos="40000">
                <a:srgbClr val="600000"/>
              </a:gs>
              <a:gs pos="0">
                <a:schemeClr val="tx1"/>
              </a:gs>
              <a:gs pos="100000">
                <a:srgbClr val="C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81004" y="4512498"/>
            <a:ext cx="1214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ATAC edge </a:t>
            </a:r>
          </a:p>
          <a:p>
            <a:r>
              <a:rPr kumimoji="1" lang="en-US" altLang="ja-JP" dirty="0" smtClean="0"/>
              <a:t>density</a:t>
            </a:r>
            <a:endParaRPr kumimoji="1" lang="ja-JP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280591" y="51136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hi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10879" y="6214349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lo</a:t>
            </a:r>
          </a:p>
        </p:txBody>
      </p:sp>
    </p:spTree>
    <p:extLst>
      <p:ext uri="{BB962C8B-B14F-4D97-AF65-F5344CB8AC3E}">
        <p14:creationId xmlns:p14="http://schemas.microsoft.com/office/powerpoint/2010/main" val="501152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2001" y="6075123"/>
            <a:ext cx="138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ATAC density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3486" y="5974915"/>
            <a:ext cx="2943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3486" y="3066789"/>
            <a:ext cx="0" cy="290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538743" y="4336186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Footprint score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2987" y="212942"/>
            <a:ext cx="512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=peaks with highest motif score (top10%)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b="8739"/>
          <a:stretch/>
        </p:blipFill>
        <p:spPr>
          <a:xfrm>
            <a:off x="4360313" y="1769865"/>
            <a:ext cx="3960494" cy="38972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b="8163"/>
          <a:stretch/>
        </p:blipFill>
        <p:spPr>
          <a:xfrm>
            <a:off x="620401" y="1740687"/>
            <a:ext cx="3917000" cy="39556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6980" y="123204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CtCf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90556" y="117668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5769" b="8433"/>
          <a:stretch/>
        </p:blipFill>
        <p:spPr>
          <a:xfrm>
            <a:off x="8320808" y="1769866"/>
            <a:ext cx="3739912" cy="39264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04162" y="117668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540" y="276721"/>
            <a:ext cx="4764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Footprint score and motif score</a:t>
            </a:r>
          </a:p>
        </p:txBody>
      </p:sp>
    </p:spTree>
    <p:extLst>
      <p:ext uri="{BB962C8B-B14F-4D97-AF65-F5344CB8AC3E}">
        <p14:creationId xmlns:p14="http://schemas.microsoft.com/office/powerpoint/2010/main" val="71858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46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2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6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0"/>
            <a:ext cx="604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9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584200"/>
            <a:ext cx="481584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5276" y="6211669"/>
            <a:ext cx="388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Schones</a:t>
            </a:r>
            <a:r>
              <a:rPr lang="en-US" dirty="0"/>
              <a:t> et al. Nat. Rev. Genetics (2008)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0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6373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3" y="0"/>
            <a:ext cx="5809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4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0"/>
            <a:ext cx="644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554609"/>
            <a:ext cx="685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0839" y="1756521"/>
            <a:ext cx="9678574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kumimoji="1" lang="en-US" altLang="ja-JP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ImmGen</a:t>
            </a:r>
            <a:r>
              <a:rPr kumimoji="1" lang="en-US" altLang="ja-JP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people, especially who isolated the cells</a:t>
            </a:r>
            <a:r>
              <a:rPr kumimoji="1" lang="en-US" altLang="ja-JP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r>
              <a:rPr lang="en-US" altLang="ja-JP" sz="2400" b="1" dirty="0" smtClean="0">
                <a:solidFill>
                  <a:schemeClr val="bg1"/>
                </a:solidFill>
              </a:rPr>
              <a:t>(Thanks for following the strict SOP)</a:t>
            </a:r>
          </a:p>
          <a:p>
            <a:endParaRPr lang="en-US" altLang="ja-JP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en-US" altLang="ja-JP" sz="1600" b="1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Corodinating</a:t>
            </a:r>
            <a:r>
              <a:rPr kumimoji="1" lang="en-US" altLang="ja-JP" sz="16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cell </a:t>
            </a:r>
            <a:r>
              <a:rPr kumimoji="1" lang="en-US" altLang="ja-JP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sorting  etc.</a:t>
            </a:r>
          </a:p>
          <a:p>
            <a:r>
              <a:rPr lang="en-US" altLang="ja-JP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A.Rhoads</a:t>
            </a:r>
            <a:endParaRPr lang="en-US" altLang="ja-JP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Sequencing</a:t>
            </a:r>
          </a:p>
          <a:p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M.Thorsen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T.Karanja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K.Waraska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(Biopolymers Facility,  HMS)</a:t>
            </a:r>
          </a:p>
          <a:p>
            <a:endParaRPr kumimoji="1" lang="en-US" altLang="ja-JP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</a:t>
            </a:r>
          </a:p>
          <a:p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J.Buenrostro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C.Laplace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L.Yang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1" lang="ja-JP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7616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514" y="1861457"/>
            <a:ext cx="8817429" cy="2173287"/>
          </a:xfrm>
        </p:spPr>
        <p:txBody>
          <a:bodyPr>
            <a:normAutofit/>
          </a:bodyPr>
          <a:lstStyle/>
          <a:p>
            <a:r>
              <a:rPr lang="en-US" dirty="0"/>
              <a:t>How do I access the data?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sz="3600" dirty="0"/>
              <a:t>(PIs have received this…)</a:t>
            </a:r>
          </a:p>
        </p:txBody>
      </p:sp>
    </p:spTree>
    <p:extLst>
      <p:ext uri="{BB962C8B-B14F-4D97-AF65-F5344CB8AC3E}">
        <p14:creationId xmlns:p14="http://schemas.microsoft.com/office/powerpoint/2010/main" val="401847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47" t="10794" r="19056" b="11957"/>
          <a:stretch/>
        </p:blipFill>
        <p:spPr>
          <a:xfrm>
            <a:off x="2278741" y="1059543"/>
            <a:ext cx="7707087" cy="52977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7913" y="690211"/>
            <a:ext cx="514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http://rstats.immgen.org/Chromatin/chromatin.html</a:t>
            </a:r>
          </a:p>
        </p:txBody>
      </p:sp>
      <p:cxnSp>
        <p:nvCxnSpPr>
          <p:cNvPr id="3" name="Straight Arrow Connector 2"/>
          <p:cNvCxnSpPr>
            <a:stCxn id="6" idx="0"/>
          </p:cNvCxnSpPr>
          <p:nvPr/>
        </p:nvCxnSpPr>
        <p:spPr>
          <a:xfrm flipV="1">
            <a:off x="1577913" y="3331030"/>
            <a:ext cx="1785773" cy="1088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087" y="4419600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Select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087" y="5508171"/>
            <a:ext cx="201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Enter gene name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2564048" y="5158264"/>
            <a:ext cx="905662" cy="534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38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" t="10063" r="1923" b="106"/>
          <a:stretch/>
        </p:blipFill>
        <p:spPr>
          <a:xfrm>
            <a:off x="522513" y="508001"/>
            <a:ext cx="11103428" cy="6160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3871" y="4210049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HPRT</a:t>
            </a:r>
          </a:p>
        </p:txBody>
      </p:sp>
      <p:sp>
        <p:nvSpPr>
          <p:cNvPr id="9" name="Oval 8"/>
          <p:cNvSpPr/>
          <p:nvPr/>
        </p:nvSpPr>
        <p:spPr>
          <a:xfrm>
            <a:off x="4371975" y="1453634"/>
            <a:ext cx="466725" cy="2969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2" t="10689" b="11640"/>
          <a:stretch/>
        </p:blipFill>
        <p:spPr>
          <a:xfrm>
            <a:off x="406400" y="1059543"/>
            <a:ext cx="11336158" cy="5326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4121" y="4733924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CD19</a:t>
            </a:r>
          </a:p>
        </p:txBody>
      </p:sp>
      <p:sp>
        <p:nvSpPr>
          <p:cNvPr id="7" name="Oval 6"/>
          <p:cNvSpPr/>
          <p:nvPr/>
        </p:nvSpPr>
        <p:spPr>
          <a:xfrm>
            <a:off x="828675" y="1834634"/>
            <a:ext cx="466725" cy="2969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3645" y="1352550"/>
            <a:ext cx="228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Auto-scaling in default</a:t>
            </a:r>
          </a:p>
        </p:txBody>
      </p:sp>
      <p:sp>
        <p:nvSpPr>
          <p:cNvPr id="9" name="Oval 8"/>
          <p:cNvSpPr/>
          <p:nvPr/>
        </p:nvSpPr>
        <p:spPr>
          <a:xfrm>
            <a:off x="9667875" y="1796534"/>
            <a:ext cx="466725" cy="2969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5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06" y="36413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more flexibility?</a:t>
            </a:r>
          </a:p>
        </p:txBody>
      </p:sp>
      <p:sp>
        <p:nvSpPr>
          <p:cNvPr id="5" name="Rectangle 4"/>
          <p:cNvSpPr/>
          <p:nvPr/>
        </p:nvSpPr>
        <p:spPr>
          <a:xfrm>
            <a:off x="1629853" y="1458316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Yu Gothic" panose="020B0400000000000000" pitchFamily="34" charset="-128"/>
                <a:hlinkClick r:id="rId2"/>
              </a:rPr>
              <a:t>https://www.dropbox.com/sh/6uqqftra4x9r0y3/AAA48oF_J5NZosGfL4plnwVNa?dl=0</a:t>
            </a:r>
            <a:endParaRPr lang="en-US" sz="2000" dirty="0">
              <a:effectLst/>
              <a:latin typeface="Times New Roman" panose="02020603050405020304" pitchFamily="18" charset="0"/>
              <a:ea typeface="Yu Gothic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6977" y="2142245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.bam and .bai </a:t>
            </a:r>
          </a:p>
          <a:p>
            <a:r>
              <a:rPr lang="en-US" dirty="0"/>
              <a:t> To see the each fragments</a:t>
            </a:r>
          </a:p>
          <a:p>
            <a:endParaRPr lang="en-US" dirty="0"/>
          </a:p>
          <a:p>
            <a:r>
              <a:rPr lang="en-US" dirty="0"/>
              <a:t>2) .</a:t>
            </a:r>
            <a:r>
              <a:rPr lang="en-US" dirty="0" err="1"/>
              <a:t>bw</a:t>
            </a:r>
            <a:endParaRPr lang="en-US" dirty="0"/>
          </a:p>
          <a:p>
            <a:r>
              <a:rPr lang="en-US" dirty="0"/>
              <a:t>To see the pile-up graph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2246" y="98597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Dropbox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2246" y="415156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IGV for visualization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8224" t="26425" r="23060" b="62600"/>
          <a:stretch/>
        </p:blipFill>
        <p:spPr>
          <a:xfrm>
            <a:off x="3156445" y="876505"/>
            <a:ext cx="660073" cy="627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902" t="13249" r="81042" b="77300"/>
          <a:stretch/>
        </p:blipFill>
        <p:spPr>
          <a:xfrm>
            <a:off x="3811582" y="4095342"/>
            <a:ext cx="1080120" cy="6480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6942" y="5268734"/>
            <a:ext cx="69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can be download from Broad website (64bit windows, Mac)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 Java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9665" y="4656579"/>
            <a:ext cx="6281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http://software.broadinstitute.org/software/igv/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7810" y="269624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mapped on </a:t>
            </a:r>
            <a:r>
              <a:rPr lang="en-US" dirty="0">
                <a:highlight>
                  <a:srgbClr val="FF0000"/>
                </a:highlight>
              </a:rPr>
              <a:t>mm10</a:t>
            </a:r>
            <a:r>
              <a:rPr lang="en-US" dirty="0"/>
              <a:t> 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4603670" y="2380136"/>
            <a:ext cx="576064" cy="9673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1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986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4111625"/>
            <a:ext cx="10515600" cy="688975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buenrostrolab.com</a:t>
            </a:r>
            <a:r>
              <a:rPr lang="en-US" b="1" dirty="0"/>
              <a:t>/</a:t>
            </a:r>
            <a:r>
              <a:rPr lang="en-US" b="1" dirty="0" err="1"/>
              <a:t>ImmGenATAC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9405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0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0"/>
            <a:ext cx="9421743" cy="574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5276" y="6211669"/>
            <a:ext cx="31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Weintraub et al. Science (1971)</a:t>
            </a:r>
          </a:p>
        </p:txBody>
      </p:sp>
    </p:spTree>
    <p:extLst>
      <p:ext uri="{BB962C8B-B14F-4D97-AF65-F5344CB8AC3E}">
        <p14:creationId xmlns:p14="http://schemas.microsoft.com/office/powerpoint/2010/main" val="102856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7400" y="394636"/>
            <a:ext cx="428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Peaks associated with &gt; 10 genes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4280" y="1262710"/>
            <a:ext cx="74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</a:t>
            </a:r>
            <a:r>
              <a:rPr lang="en-US" sz="1000" dirty="0" err="1"/>
              <a:t>pvalue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841734" y="1031878"/>
            <a:ext cx="74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</a:t>
            </a:r>
            <a:r>
              <a:rPr lang="en-US" sz="1000" dirty="0" err="1"/>
              <a:t>pvalue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005320" y="1055036"/>
            <a:ext cx="888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Peak_</a:t>
            </a:r>
            <a:r>
              <a:rPr lang="is-IS" sz="1000" dirty="0"/>
              <a:t>444648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501533" y="125942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Peak_</a:t>
            </a:r>
            <a:r>
              <a:rPr lang="is-IS" sz="1000" dirty="0"/>
              <a:t>85734</a:t>
            </a:r>
            <a:endParaRPr lang="en-US" sz="10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2026920" y="1551952"/>
          <a:ext cx="3251200" cy="312928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Kif1c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3.8714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-819678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4930544D05Rik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-735024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Pld2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4.4285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-659402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Dnah2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3.2681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-331761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4.2038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-214699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2.8314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-195315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5.8271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-184771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Gabarap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Kctd11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9.8103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Rnasek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7.7121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358983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Trappc1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556884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Cxcl16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2.8203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579115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738325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780712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Camta2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807236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Scimp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3.6242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931692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14210" y="1367138"/>
          <a:ext cx="2476500" cy="43027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22.2404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-955589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15.7449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-855477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-789882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Klre1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17.943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Klrk1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8.9528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Klrc3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64765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Klrc2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22.1506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82033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Klrc1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8.5297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Klri2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15.798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161961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334701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21.0574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488735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Klrb1f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9.6529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532623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9.6899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551312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Klra14-ps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21.8615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582225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21.0222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614589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21.926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653164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22.6836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703405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8.9294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727958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22.4528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729838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19.1539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759103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14.1078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802285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14.0033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808351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768013" y="5971803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 detecting huge super enhancers??</a:t>
            </a:r>
          </a:p>
        </p:txBody>
      </p:sp>
    </p:spTree>
    <p:extLst>
      <p:ext uri="{BB962C8B-B14F-4D97-AF65-F5344CB8AC3E}">
        <p14:creationId xmlns:p14="http://schemas.microsoft.com/office/powerpoint/2010/main" val="4211889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3809" y="266723"/>
            <a:ext cx="428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Peaks associated with &gt; 10 genes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9895" y="1874498"/>
            <a:ext cx="74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</a:t>
            </a:r>
            <a:r>
              <a:rPr lang="en-US" sz="1000" dirty="0" err="1"/>
              <a:t>pvalue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918908" y="187449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Peak_</a:t>
            </a:r>
            <a:r>
              <a:rPr lang="is-IS" sz="1000" dirty="0"/>
              <a:t>85734</a:t>
            </a:r>
            <a:endParaRPr lang="en-US" sz="1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444295" y="2167024"/>
          <a:ext cx="3251200" cy="312928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Kif1c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3.8714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-819678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4930544D05Rik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-735024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Pld2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4.4285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-659402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Dnah2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3.2681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-331761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4.2038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-214699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2.8314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-195315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5.8271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-184771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Gabarap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Kctd11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9.8103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Rnasek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7.7121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358983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Trappc1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556884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Cxcl16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2.8203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579115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738325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780712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Camta2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807236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Scimp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3.6242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931692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895503" y="1892961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1399" r="13506" b="13232"/>
          <a:stretch/>
        </p:blipFill>
        <p:spPr>
          <a:xfrm>
            <a:off x="6620201" y="920751"/>
            <a:ext cx="4466899" cy="51688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63049" y="1076325"/>
            <a:ext cx="428626" cy="497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62900" y="484811"/>
            <a:ext cx="8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Kctd11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381875" y="835048"/>
            <a:ext cx="1304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3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7" y="0"/>
            <a:ext cx="5596009" cy="6180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7141" y="6454802"/>
            <a:ext cx="487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Roadmap </a:t>
            </a:r>
            <a:r>
              <a:rPr lang="en-US" dirty="0" err="1"/>
              <a:t>Epigenomics</a:t>
            </a:r>
            <a:r>
              <a:rPr lang="en-US" dirty="0"/>
              <a:t> Consortium. Nature (2015)</a:t>
            </a:r>
          </a:p>
        </p:txBody>
      </p:sp>
    </p:spTree>
    <p:extLst>
      <p:ext uri="{BB962C8B-B14F-4D97-AF65-F5344CB8AC3E}">
        <p14:creationId xmlns:p14="http://schemas.microsoft.com/office/powerpoint/2010/main" val="9805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02" y="309033"/>
            <a:ext cx="9872697" cy="45000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8799" y="3097199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3467" y="6265333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Song and Crawford, CSH protocols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9200" y="4844702"/>
            <a:ext cx="6939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44 steps in total; requires 300+ million cells</a:t>
            </a:r>
          </a:p>
        </p:txBody>
      </p:sp>
    </p:spTree>
    <p:extLst>
      <p:ext uri="{BB962C8B-B14F-4D97-AF65-F5344CB8AC3E}">
        <p14:creationId xmlns:p14="http://schemas.microsoft.com/office/powerpoint/2010/main" val="11449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6838" r="7418" b="9956"/>
          <a:stretch/>
        </p:blipFill>
        <p:spPr>
          <a:xfrm flipH="1">
            <a:off x="2576820" y="1908757"/>
            <a:ext cx="1392735" cy="110736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796186" y="1370108"/>
            <a:ext cx="3758010" cy="5284138"/>
            <a:chOff x="5119786" y="1539442"/>
            <a:chExt cx="3758010" cy="5284138"/>
          </a:xfrm>
        </p:grpSpPr>
        <p:grpSp>
          <p:nvGrpSpPr>
            <p:cNvPr id="7" name="Group 6"/>
            <p:cNvGrpSpPr/>
            <p:nvPr/>
          </p:nvGrpSpPr>
          <p:grpSpPr>
            <a:xfrm>
              <a:off x="5119786" y="1539442"/>
              <a:ext cx="3758010" cy="4805290"/>
              <a:chOff x="5119786" y="1539442"/>
              <a:chExt cx="3758010" cy="480529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119786" y="3938814"/>
                <a:ext cx="394154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39291" t="6102"/>
              <a:stretch/>
            </p:blipFill>
            <p:spPr>
              <a:xfrm>
                <a:off x="5842000" y="1539442"/>
                <a:ext cx="3035796" cy="48052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8100000" sx="101000" sy="101000" algn="tr" rotWithShape="0">
                  <a:prstClr val="black">
                    <a:alpha val="10000"/>
                  </a:prstClr>
                </a:outerShdw>
              </a:effec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034821" y="6454248"/>
              <a:ext cx="271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Stergachis</a:t>
              </a:r>
              <a:r>
                <a:rPr lang="en-US" dirty="0"/>
                <a:t> et al. Cell (2013)</a:t>
              </a:r>
            </a:p>
          </p:txBody>
        </p:sp>
      </p:grpSp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54" y="3133709"/>
            <a:ext cx="923508" cy="123769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337869" y="2491018"/>
            <a:ext cx="1993789" cy="2723823"/>
            <a:chOff x="2621365" y="2660352"/>
            <a:chExt cx="1993789" cy="2723823"/>
          </a:xfrm>
        </p:grpSpPr>
        <p:sp>
          <p:nvSpPr>
            <p:cNvPr id="13" name="TextBox 12"/>
            <p:cNvSpPr txBox="1"/>
            <p:nvPr/>
          </p:nvSpPr>
          <p:spPr>
            <a:xfrm>
              <a:off x="3594632" y="2660352"/>
              <a:ext cx="992579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Prepare</a:t>
              </a:r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r>
                <a:rPr lang="en-US" sz="1900" dirty="0"/>
                <a:t>libraries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21365" y="3043795"/>
              <a:ext cx="1993789" cy="2046732"/>
              <a:chOff x="2835253" y="3043795"/>
              <a:chExt cx="1993789" cy="204673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643" y="3043795"/>
                <a:ext cx="1116399" cy="2046732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>
                <a:off x="2835253" y="3938814"/>
                <a:ext cx="420510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2835253" y="3043795"/>
                <a:ext cx="381167" cy="259248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2835253" y="4692213"/>
                <a:ext cx="381167" cy="16741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 descr="pale_lungs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/>
          <a:stretch/>
        </p:blipFill>
        <p:spPr>
          <a:xfrm>
            <a:off x="2733760" y="4535706"/>
            <a:ext cx="1133163" cy="1100567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889000" y="242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Problem: averaging over cellular diversity</a:t>
            </a:r>
          </a:p>
        </p:txBody>
      </p:sp>
    </p:spTree>
    <p:extLst>
      <p:ext uri="{BB962C8B-B14F-4D97-AF65-F5344CB8AC3E}">
        <p14:creationId xmlns:p14="http://schemas.microsoft.com/office/powerpoint/2010/main" val="20266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33" y="2668058"/>
            <a:ext cx="10515600" cy="1325563"/>
          </a:xfrm>
        </p:spPr>
        <p:txBody>
          <a:bodyPr/>
          <a:lstStyle/>
          <a:p>
            <a:r>
              <a:rPr lang="en-US" dirty="0"/>
              <a:t>Better way to profile open chromatin?</a:t>
            </a:r>
          </a:p>
        </p:txBody>
      </p:sp>
    </p:spTree>
    <p:extLst>
      <p:ext uri="{BB962C8B-B14F-4D97-AF65-F5344CB8AC3E}">
        <p14:creationId xmlns:p14="http://schemas.microsoft.com/office/powerpoint/2010/main" val="81790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48414" y="2050678"/>
            <a:ext cx="5838135" cy="4525963"/>
          </a:xfrm>
        </p:spPr>
        <p:txBody>
          <a:bodyPr>
            <a:normAutofit/>
          </a:bodyPr>
          <a:lstStyle/>
          <a:p>
            <a:r>
              <a:rPr lang="en-US" dirty="0"/>
              <a:t>Tn5 transposon can cut-and-paste sequencing adapters into DNA</a:t>
            </a:r>
          </a:p>
          <a:p>
            <a:endParaRPr lang="en-US" dirty="0"/>
          </a:p>
          <a:p>
            <a:r>
              <a:rPr lang="en-US" dirty="0"/>
              <a:t>Highly efficient platform for library preparation</a:t>
            </a:r>
          </a:p>
          <a:p>
            <a:endParaRPr lang="en-US" dirty="0"/>
          </a:p>
          <a:p>
            <a:r>
              <a:rPr lang="en-US" dirty="0"/>
              <a:t>Reported to insert into active regulatory regions </a:t>
            </a:r>
            <a:r>
              <a:rPr lang="en-US" i="1" dirty="0"/>
              <a:t>in-vivo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84862" y="1908714"/>
            <a:ext cx="3808636" cy="3358502"/>
            <a:chOff x="5041511" y="2231825"/>
            <a:chExt cx="4188518" cy="3693487"/>
          </a:xfrm>
        </p:grpSpPr>
        <p:sp>
          <p:nvSpPr>
            <p:cNvPr id="6" name="TextBox 5"/>
            <p:cNvSpPr txBox="1"/>
            <p:nvPr/>
          </p:nvSpPr>
          <p:spPr>
            <a:xfrm>
              <a:off x="5745893" y="5349905"/>
              <a:ext cx="2540884" cy="575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Adapted from</a:t>
              </a:r>
            </a:p>
            <a:p>
              <a:pPr algn="ctr"/>
              <a:r>
                <a:rPr lang="en-US" sz="1400" dirty="0">
                  <a:latin typeface="Arial"/>
                  <a:cs typeface="Arial"/>
                </a:rPr>
                <a:t>Davies et al. Science 2000</a:t>
              </a:r>
            </a:p>
          </p:txBody>
        </p:sp>
        <p:pic>
          <p:nvPicPr>
            <p:cNvPr id="7" name="Picture 6" descr="84-Transposase-1muh-tube.ti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522444">
              <a:off x="5264470" y="2231825"/>
              <a:ext cx="3069635" cy="2914079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041511" y="2757536"/>
              <a:ext cx="4188518" cy="2119110"/>
              <a:chOff x="2695232" y="2765768"/>
              <a:chExt cx="4188518" cy="211911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95232" y="2765768"/>
                <a:ext cx="3584223" cy="1749778"/>
                <a:chOff x="2540000" y="3012728"/>
                <a:chExt cx="3584223" cy="1749778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4854222" y="3915839"/>
                  <a:ext cx="1270001" cy="846667"/>
                </a:xfrm>
                <a:prstGeom prst="line">
                  <a:avLst/>
                </a:prstGeom>
                <a:ln w="6350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 flipV="1">
                  <a:off x="2540000" y="3012728"/>
                  <a:ext cx="1291170" cy="910168"/>
                </a:xfrm>
                <a:prstGeom prst="line">
                  <a:avLst/>
                </a:prstGeom>
                <a:ln w="6350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3824113" y="3915838"/>
                  <a:ext cx="1044221" cy="0"/>
                </a:xfrm>
                <a:prstGeom prst="line">
                  <a:avLst/>
                </a:prstGeom>
                <a:ln w="6350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/>
              <p:cNvSpPr txBox="1"/>
              <p:nvPr/>
            </p:nvSpPr>
            <p:spPr>
              <a:xfrm>
                <a:off x="5635316" y="4515546"/>
                <a:ext cx="1248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 Rounded MT Bold"/>
                    <a:cs typeface="Arial Rounded MT Bold"/>
                  </a:rPr>
                  <a:t>DNA path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5626" y="3779883"/>
              <a:ext cx="1030107" cy="562243"/>
              <a:chOff x="3979347" y="3788115"/>
              <a:chExt cx="1030107" cy="56224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085182" y="3981026"/>
                <a:ext cx="79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rial Rounded MT Bold"/>
                    <a:cs typeface="Arial Rounded MT Bold"/>
                  </a:rPr>
                  <a:t>9 bps</a:t>
                </a:r>
              </a:p>
            </p:txBody>
          </p:sp>
          <p:sp>
            <p:nvSpPr>
              <p:cNvPr id="11" name="Left Brace 10"/>
              <p:cNvSpPr/>
              <p:nvPr/>
            </p:nvSpPr>
            <p:spPr>
              <a:xfrm rot="16200000">
                <a:off x="4362665" y="3404797"/>
                <a:ext cx="263471" cy="1030107"/>
              </a:xfrm>
              <a:prstGeom prst="leftBrace">
                <a:avLst/>
              </a:prstGeom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" name="Title 2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solution</a:t>
            </a:r>
          </a:p>
        </p:txBody>
      </p:sp>
    </p:spTree>
    <p:extLst>
      <p:ext uri="{BB962C8B-B14F-4D97-AF65-F5344CB8AC3E}">
        <p14:creationId xmlns:p14="http://schemas.microsoft.com/office/powerpoint/2010/main" val="2089288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3459</TotalTime>
  <Words>1565</Words>
  <Application>Microsoft Office PowerPoint</Application>
  <PresentationFormat>Widescreen</PresentationFormat>
  <Paragraphs>503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 Rounded MT Bold</vt:lpstr>
      <vt:lpstr>Helvetica-Bold</vt:lpstr>
      <vt:lpstr>Minion Pro</vt:lpstr>
      <vt:lpstr>Yu Gothic</vt:lpstr>
      <vt:lpstr>Yu Gothic</vt:lpstr>
      <vt:lpstr>Arial</vt:lpstr>
      <vt:lpstr>Calibri</vt:lpstr>
      <vt:lpstr>Calibri Light</vt:lpstr>
      <vt:lpstr>Times New Roman</vt:lpstr>
      <vt:lpstr>Wingdings</vt:lpstr>
      <vt:lpstr>Office Theme</vt:lpstr>
      <vt:lpstr>ImmGen ATACseq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way to profile open chromatin?</vt:lpstr>
      <vt:lpstr>A solution</vt:lpstr>
      <vt:lpstr>PowerPoint Presentation</vt:lpstr>
      <vt:lpstr>ImmGen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Sample-Sample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I access the data?   (PIs have received this…)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Hideyuki Yoshida</dc:creator>
  <cp:lastModifiedBy>Hideyuki Yoshida</cp:lastModifiedBy>
  <cp:revision>88</cp:revision>
  <cp:lastPrinted>2016-12-08T15:37:57Z</cp:lastPrinted>
  <dcterms:created xsi:type="dcterms:W3CDTF">2016-11-28T16:07:00Z</dcterms:created>
  <dcterms:modified xsi:type="dcterms:W3CDTF">2016-12-09T16:26:01Z</dcterms:modified>
</cp:coreProperties>
</file>